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handoutMasterIdLst>
    <p:handoutMasterId r:id="rId33"/>
  </p:handoutMasterIdLst>
  <p:sldIdLst>
    <p:sldId id="256" r:id="rId2"/>
    <p:sldId id="257" r:id="rId3"/>
    <p:sldId id="259" r:id="rId4"/>
    <p:sldId id="258" r:id="rId5"/>
    <p:sldId id="260" r:id="rId6"/>
    <p:sldId id="261" r:id="rId7"/>
    <p:sldId id="262" r:id="rId8"/>
    <p:sldId id="264" r:id="rId9"/>
    <p:sldId id="265" r:id="rId10"/>
    <p:sldId id="263" r:id="rId11"/>
    <p:sldId id="266" r:id="rId12"/>
    <p:sldId id="267" r:id="rId13"/>
    <p:sldId id="268" r:id="rId14"/>
    <p:sldId id="269" r:id="rId15"/>
    <p:sldId id="270" r:id="rId16"/>
    <p:sldId id="271" r:id="rId17"/>
    <p:sldId id="273" r:id="rId18"/>
    <p:sldId id="276" r:id="rId19"/>
    <p:sldId id="272" r:id="rId20"/>
    <p:sldId id="274" r:id="rId21"/>
    <p:sldId id="275" r:id="rId22"/>
    <p:sldId id="284" r:id="rId23"/>
    <p:sldId id="277" r:id="rId24"/>
    <p:sldId id="278" r:id="rId25"/>
    <p:sldId id="279" r:id="rId26"/>
    <p:sldId id="280" r:id="rId27"/>
    <p:sldId id="281" r:id="rId28"/>
    <p:sldId id="285" r:id="rId29"/>
    <p:sldId id="283" r:id="rId30"/>
    <p:sldId id="282" r:id="rId31"/>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33" autoAdjust="0"/>
    <p:restoredTop sz="94660"/>
  </p:normalViewPr>
  <p:slideViewPr>
    <p:cSldViewPr snapToGrid="0">
      <p:cViewPr varScale="1">
        <p:scale>
          <a:sx n="102" d="100"/>
          <a:sy n="102" d="100"/>
        </p:scale>
        <p:origin x="1218"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E3ECEB3-9168-DABF-92D6-E8524239F43F}"/>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30B74BA1-CDE3-9C21-4513-C10D529CF2E3}"/>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7/16/2023 am</a:t>
            </a:r>
          </a:p>
        </p:txBody>
      </p:sp>
      <p:sp>
        <p:nvSpPr>
          <p:cNvPr id="4" name="Footer Placeholder 3">
            <a:extLst>
              <a:ext uri="{FF2B5EF4-FFF2-40B4-BE49-F238E27FC236}">
                <a16:creationId xmlns:a16="http://schemas.microsoft.com/office/drawing/2014/main" id="{D0D7E97B-82E6-969C-F287-62C249342FC1}"/>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B0B54AEF-C73F-29BC-D7F7-6AF2846DDCB7}"/>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D5698D3E-9CCD-40D3-8644-68A4D7E76A94}"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340481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7/16/2023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1BED8CCB-0ACF-4A4B-A6DE-421F595B9DBE}" type="slidenum">
              <a:rPr lang="en-US" smtClean="0"/>
              <a:t>‹#›</a:t>
            </a:fld>
            <a:endParaRPr lang="en-US"/>
          </a:p>
        </p:txBody>
      </p:sp>
    </p:spTree>
    <p:extLst>
      <p:ext uri="{BB962C8B-B14F-4D97-AF65-F5344CB8AC3E}">
        <p14:creationId xmlns:p14="http://schemas.microsoft.com/office/powerpoint/2010/main" val="27119687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34C05A-87A3-489C-AB2B-0D34DDF84B27}" type="datetimeFigureOut">
              <a:rPr lang="en-US" smtClean="0"/>
              <a:t>7/15/2023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91C49-FFD9-4645-8D4B-420CAC5C5A53}" type="slidenum">
              <a:rPr lang="en-US" smtClean="0"/>
              <a:t>‹#›</a:t>
            </a:fld>
            <a:endParaRPr lang="en-US"/>
          </a:p>
        </p:txBody>
      </p:sp>
    </p:spTree>
    <p:extLst>
      <p:ext uri="{BB962C8B-B14F-4D97-AF65-F5344CB8AC3E}">
        <p14:creationId xmlns:p14="http://schemas.microsoft.com/office/powerpoint/2010/main" val="1179062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34C05A-87A3-489C-AB2B-0D34DDF84B27}" type="datetimeFigureOut">
              <a:rPr lang="en-US" smtClean="0"/>
              <a:t>7/15/2023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91C49-FFD9-4645-8D4B-420CAC5C5A53}" type="slidenum">
              <a:rPr lang="en-US" smtClean="0"/>
              <a:t>‹#›</a:t>
            </a:fld>
            <a:endParaRPr lang="en-US"/>
          </a:p>
        </p:txBody>
      </p:sp>
    </p:spTree>
    <p:extLst>
      <p:ext uri="{BB962C8B-B14F-4D97-AF65-F5344CB8AC3E}">
        <p14:creationId xmlns:p14="http://schemas.microsoft.com/office/powerpoint/2010/main" val="2174487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34C05A-87A3-489C-AB2B-0D34DDF84B27}" type="datetimeFigureOut">
              <a:rPr lang="en-US" smtClean="0"/>
              <a:t>7/15/2023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91C49-FFD9-4645-8D4B-420CAC5C5A53}" type="slidenum">
              <a:rPr lang="en-US" smtClean="0"/>
              <a:t>‹#›</a:t>
            </a:fld>
            <a:endParaRPr lang="en-US"/>
          </a:p>
        </p:txBody>
      </p:sp>
    </p:spTree>
    <p:extLst>
      <p:ext uri="{BB962C8B-B14F-4D97-AF65-F5344CB8AC3E}">
        <p14:creationId xmlns:p14="http://schemas.microsoft.com/office/powerpoint/2010/main" val="3086814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34C05A-87A3-489C-AB2B-0D34DDF84B27}" type="datetimeFigureOut">
              <a:rPr lang="en-US" smtClean="0"/>
              <a:t>7/15/2023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91C49-FFD9-4645-8D4B-420CAC5C5A53}" type="slidenum">
              <a:rPr lang="en-US" smtClean="0"/>
              <a:t>‹#›</a:t>
            </a:fld>
            <a:endParaRPr lang="en-US"/>
          </a:p>
        </p:txBody>
      </p:sp>
    </p:spTree>
    <p:extLst>
      <p:ext uri="{BB962C8B-B14F-4D97-AF65-F5344CB8AC3E}">
        <p14:creationId xmlns:p14="http://schemas.microsoft.com/office/powerpoint/2010/main" val="4050871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34C05A-87A3-489C-AB2B-0D34DDF84B27}" type="datetimeFigureOut">
              <a:rPr lang="en-US" smtClean="0"/>
              <a:t>7/15/2023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91C49-FFD9-4645-8D4B-420CAC5C5A53}" type="slidenum">
              <a:rPr lang="en-US" smtClean="0"/>
              <a:t>‹#›</a:t>
            </a:fld>
            <a:endParaRPr lang="en-US"/>
          </a:p>
        </p:txBody>
      </p:sp>
    </p:spTree>
    <p:extLst>
      <p:ext uri="{BB962C8B-B14F-4D97-AF65-F5344CB8AC3E}">
        <p14:creationId xmlns:p14="http://schemas.microsoft.com/office/powerpoint/2010/main" val="3652258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34C05A-87A3-489C-AB2B-0D34DDF84B27}" type="datetimeFigureOut">
              <a:rPr lang="en-US" smtClean="0"/>
              <a:t>7/15/2023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691C49-FFD9-4645-8D4B-420CAC5C5A53}" type="slidenum">
              <a:rPr lang="en-US" smtClean="0"/>
              <a:t>‹#›</a:t>
            </a:fld>
            <a:endParaRPr lang="en-US"/>
          </a:p>
        </p:txBody>
      </p:sp>
    </p:spTree>
    <p:extLst>
      <p:ext uri="{BB962C8B-B14F-4D97-AF65-F5344CB8AC3E}">
        <p14:creationId xmlns:p14="http://schemas.microsoft.com/office/powerpoint/2010/main" val="389548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34C05A-87A3-489C-AB2B-0D34DDF84B27}" type="datetimeFigureOut">
              <a:rPr lang="en-US" smtClean="0"/>
              <a:t>7/15/2023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691C49-FFD9-4645-8D4B-420CAC5C5A53}" type="slidenum">
              <a:rPr lang="en-US" smtClean="0"/>
              <a:t>‹#›</a:t>
            </a:fld>
            <a:endParaRPr lang="en-US"/>
          </a:p>
        </p:txBody>
      </p:sp>
    </p:spTree>
    <p:extLst>
      <p:ext uri="{BB962C8B-B14F-4D97-AF65-F5344CB8AC3E}">
        <p14:creationId xmlns:p14="http://schemas.microsoft.com/office/powerpoint/2010/main" val="3077829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034C05A-87A3-489C-AB2B-0D34DDF84B27}" type="datetimeFigureOut">
              <a:rPr lang="en-US" smtClean="0"/>
              <a:t>7/15/2023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691C49-FFD9-4645-8D4B-420CAC5C5A53}" type="slidenum">
              <a:rPr lang="en-US" smtClean="0"/>
              <a:t>‹#›</a:t>
            </a:fld>
            <a:endParaRPr lang="en-US"/>
          </a:p>
        </p:txBody>
      </p:sp>
    </p:spTree>
    <p:extLst>
      <p:ext uri="{BB962C8B-B14F-4D97-AF65-F5344CB8AC3E}">
        <p14:creationId xmlns:p14="http://schemas.microsoft.com/office/powerpoint/2010/main" val="426510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34C05A-87A3-489C-AB2B-0D34DDF84B27}" type="datetimeFigureOut">
              <a:rPr lang="en-US" smtClean="0"/>
              <a:t>7/15/2023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691C49-FFD9-4645-8D4B-420CAC5C5A53}" type="slidenum">
              <a:rPr lang="en-US" smtClean="0"/>
              <a:t>‹#›</a:t>
            </a:fld>
            <a:endParaRPr lang="en-US"/>
          </a:p>
        </p:txBody>
      </p:sp>
    </p:spTree>
    <p:extLst>
      <p:ext uri="{BB962C8B-B14F-4D97-AF65-F5344CB8AC3E}">
        <p14:creationId xmlns:p14="http://schemas.microsoft.com/office/powerpoint/2010/main" val="103704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034C05A-87A3-489C-AB2B-0D34DDF84B27}" type="datetimeFigureOut">
              <a:rPr lang="en-US" smtClean="0"/>
              <a:t>7/15/2023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691C49-FFD9-4645-8D4B-420CAC5C5A53}" type="slidenum">
              <a:rPr lang="en-US" smtClean="0"/>
              <a:t>‹#›</a:t>
            </a:fld>
            <a:endParaRPr lang="en-US"/>
          </a:p>
        </p:txBody>
      </p:sp>
    </p:spTree>
    <p:extLst>
      <p:ext uri="{BB962C8B-B14F-4D97-AF65-F5344CB8AC3E}">
        <p14:creationId xmlns:p14="http://schemas.microsoft.com/office/powerpoint/2010/main" val="391497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034C05A-87A3-489C-AB2B-0D34DDF84B27}" type="datetimeFigureOut">
              <a:rPr lang="en-US" smtClean="0"/>
              <a:t>7/15/2023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691C49-FFD9-4645-8D4B-420CAC5C5A53}" type="slidenum">
              <a:rPr lang="en-US" smtClean="0"/>
              <a:t>‹#›</a:t>
            </a:fld>
            <a:endParaRPr lang="en-US"/>
          </a:p>
        </p:txBody>
      </p:sp>
    </p:spTree>
    <p:extLst>
      <p:ext uri="{BB962C8B-B14F-4D97-AF65-F5344CB8AC3E}">
        <p14:creationId xmlns:p14="http://schemas.microsoft.com/office/powerpoint/2010/main" val="1076616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34C05A-87A3-489C-AB2B-0D34DDF84B27}" type="datetimeFigureOut">
              <a:rPr lang="en-US" smtClean="0"/>
              <a:t>7/15/2023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691C49-FFD9-4645-8D4B-420CAC5C5A53}" type="slidenum">
              <a:rPr lang="en-US" smtClean="0"/>
              <a:t>‹#›</a:t>
            </a:fld>
            <a:endParaRPr lang="en-US"/>
          </a:p>
        </p:txBody>
      </p:sp>
    </p:spTree>
    <p:extLst>
      <p:ext uri="{BB962C8B-B14F-4D97-AF65-F5344CB8AC3E}">
        <p14:creationId xmlns:p14="http://schemas.microsoft.com/office/powerpoint/2010/main" val="15000004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p:txBody>
          <a:bodyPr>
            <a:normAutofit/>
          </a:bodyPr>
          <a:lstStyle/>
          <a:p>
            <a:r>
              <a:rPr lang="en-US" b="1" dirty="0">
                <a:latin typeface="+mn-lt"/>
              </a:rPr>
              <a:t>THE THIRD COMMANDMENT</a:t>
            </a: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p:txBody>
          <a:bodyPr/>
          <a:lstStyle/>
          <a:p>
            <a:r>
              <a:rPr lang="en-US" sz="4400" b="1" dirty="0"/>
              <a:t>Exodus 20:7</a:t>
            </a:r>
            <a:br>
              <a:rPr lang="en-US" sz="4400" b="1" dirty="0"/>
            </a:br>
            <a:r>
              <a:rPr lang="en-US" sz="4400" b="1" dirty="0"/>
              <a:t>Deuteronomy 5:11</a:t>
            </a:r>
          </a:p>
          <a:p>
            <a:endParaRPr lang="en-US" dirty="0"/>
          </a:p>
        </p:txBody>
      </p:sp>
    </p:spTree>
    <p:extLst>
      <p:ext uri="{BB962C8B-B14F-4D97-AF65-F5344CB8AC3E}">
        <p14:creationId xmlns:p14="http://schemas.microsoft.com/office/powerpoint/2010/main" val="2381543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259976" y="974166"/>
            <a:ext cx="8674848" cy="5809128"/>
          </a:xfrm>
        </p:spPr>
        <p:txBody>
          <a:bodyPr>
            <a:noAutofit/>
          </a:bodyPr>
          <a:lstStyle/>
          <a:p>
            <a:r>
              <a:rPr lang="en-US" sz="2800" kern="100" dirty="0">
                <a:effectLst/>
                <a:latin typeface="Verdana" panose="020B0604030504040204" pitchFamily="34" charset="0"/>
                <a:ea typeface="Verdana" panose="020B0604030504040204" pitchFamily="34" charset="0"/>
                <a:cs typeface="Times New Roman" panose="02020603050405020304" pitchFamily="18" charset="0"/>
              </a:rPr>
              <a:t>What is “the </a:t>
            </a:r>
            <a:r>
              <a:rPr lang="en-US" sz="2800" b="1" kern="100" dirty="0">
                <a:effectLst/>
                <a:latin typeface="Verdana" panose="020B0604030504040204" pitchFamily="34" charset="0"/>
                <a:ea typeface="Verdana" panose="020B0604030504040204" pitchFamily="34" charset="0"/>
                <a:cs typeface="Times New Roman" panose="02020603050405020304" pitchFamily="18" charset="0"/>
              </a:rPr>
              <a:t>name</a:t>
            </a:r>
            <a:r>
              <a:rPr lang="en-US" sz="2800" kern="100" dirty="0">
                <a:effectLst/>
                <a:latin typeface="Verdana" panose="020B0604030504040204" pitchFamily="34" charset="0"/>
                <a:ea typeface="Verdana" panose="020B0604030504040204" pitchFamily="34" charset="0"/>
                <a:cs typeface="Times New Roman" panose="02020603050405020304" pitchFamily="18" charset="0"/>
              </a:rPr>
              <a:t> of the Lord your God?”</a:t>
            </a:r>
          </a:p>
          <a:p>
            <a:pPr marL="0" marR="0">
              <a:lnSpc>
                <a:spcPct val="107000"/>
              </a:lnSpc>
              <a:spcBef>
                <a:spcPts val="0"/>
              </a:spcBef>
              <a:spcAft>
                <a:spcPts val="800"/>
              </a:spcAft>
            </a:pPr>
            <a:endParaRPr lang="en-US" sz="800" i="1" kern="100" dirty="0">
              <a:effectLst/>
              <a:latin typeface="Verdana" panose="020B060403050404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200" i="1" kern="100" dirty="0">
                <a:effectLst/>
                <a:latin typeface="Verdana" panose="020B0604030504040204" pitchFamily="34" charset="0"/>
                <a:ea typeface="Calibri" panose="020F0502020204030204" pitchFamily="34" charset="0"/>
                <a:cs typeface="Times New Roman" panose="02020603050405020304" pitchFamily="18" charset="0"/>
              </a:rPr>
              <a:t>“</a:t>
            </a:r>
            <a:r>
              <a:rPr lang="en-US" sz="2200" b="1" i="1" kern="100" dirty="0">
                <a:effectLst/>
                <a:latin typeface="Verdana" panose="020B0604030504040204" pitchFamily="34" charset="0"/>
                <a:ea typeface="Calibri" panose="020F0502020204030204" pitchFamily="34" charset="0"/>
                <a:cs typeface="Times New Roman" panose="02020603050405020304" pitchFamily="18" charset="0"/>
              </a:rPr>
              <a:t>I am</a:t>
            </a:r>
            <a:r>
              <a:rPr lang="en-US" sz="2200" i="1" kern="100" dirty="0">
                <a:effectLst/>
                <a:latin typeface="Verdana" panose="020B0604030504040204" pitchFamily="34" charset="0"/>
                <a:ea typeface="Calibri" panose="020F0502020204030204" pitchFamily="34" charset="0"/>
                <a:cs typeface="Times New Roman" panose="02020603050405020304" pitchFamily="18" charset="0"/>
              </a:rPr>
              <a:t> the Alpha and the Omega,” says the Lord God, “who is and who was and who is to come, the Almighty.” </a:t>
            </a:r>
            <a:r>
              <a:rPr lang="en-US" sz="2200" kern="100" dirty="0">
                <a:effectLst/>
                <a:latin typeface="Verdana" panose="020B0604030504040204" pitchFamily="34" charset="0"/>
                <a:ea typeface="Calibri" panose="020F0502020204030204" pitchFamily="34" charset="0"/>
                <a:cs typeface="Times New Roman" panose="02020603050405020304" pitchFamily="18" charset="0"/>
              </a:rPr>
              <a:t>(Revelation 1:8)</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200" i="1" kern="100" dirty="0">
                <a:effectLst/>
                <a:latin typeface="Verdana" panose="020B0604030504040204" pitchFamily="34" charset="0"/>
                <a:ea typeface="Calibri" panose="020F0502020204030204" pitchFamily="34" charset="0"/>
                <a:cs typeface="Times New Roman" panose="02020603050405020304" pitchFamily="18" charset="0"/>
              </a:rPr>
              <a:t>“… Do not be afraid; </a:t>
            </a:r>
            <a:r>
              <a:rPr lang="en-US" sz="2200" b="1" i="1" kern="100" dirty="0">
                <a:effectLst/>
                <a:latin typeface="Verdana" panose="020B0604030504040204" pitchFamily="34" charset="0"/>
                <a:ea typeface="Calibri" panose="020F0502020204030204" pitchFamily="34" charset="0"/>
                <a:cs typeface="Times New Roman" panose="02020603050405020304" pitchFamily="18" charset="0"/>
              </a:rPr>
              <a:t>I am</a:t>
            </a:r>
            <a:r>
              <a:rPr lang="en-US" sz="2200" i="1" kern="100" dirty="0">
                <a:effectLst/>
                <a:latin typeface="Verdana" panose="020B0604030504040204" pitchFamily="34" charset="0"/>
                <a:ea typeface="Calibri" panose="020F0502020204030204" pitchFamily="34" charset="0"/>
                <a:cs typeface="Times New Roman" panose="02020603050405020304" pitchFamily="18" charset="0"/>
              </a:rPr>
              <a:t> the first and the last, and the living One; and I was dead, and behold, </a:t>
            </a:r>
            <a:r>
              <a:rPr lang="en-US" sz="2200" b="1" i="1" kern="100" dirty="0">
                <a:effectLst/>
                <a:latin typeface="Verdana" panose="020B0604030504040204" pitchFamily="34" charset="0"/>
                <a:ea typeface="Calibri" panose="020F0502020204030204" pitchFamily="34" charset="0"/>
                <a:cs typeface="Times New Roman" panose="02020603050405020304" pitchFamily="18" charset="0"/>
              </a:rPr>
              <a:t>I am</a:t>
            </a:r>
            <a:r>
              <a:rPr lang="en-US" sz="2200" i="1" kern="100" dirty="0">
                <a:effectLst/>
                <a:latin typeface="Verdana" panose="020B0604030504040204" pitchFamily="34" charset="0"/>
                <a:ea typeface="Calibri" panose="020F0502020204030204" pitchFamily="34" charset="0"/>
                <a:cs typeface="Times New Roman" panose="02020603050405020304" pitchFamily="18" charset="0"/>
              </a:rPr>
              <a:t> alive forevermore, and I have the keys of death and of Hades.” </a:t>
            </a:r>
            <a:r>
              <a:rPr lang="en-US" sz="2200" kern="100" dirty="0">
                <a:effectLst/>
                <a:latin typeface="Verdana" panose="020B0604030504040204" pitchFamily="34" charset="0"/>
                <a:ea typeface="Calibri" panose="020F0502020204030204" pitchFamily="34" charset="0"/>
                <a:cs typeface="Times New Roman" panose="02020603050405020304" pitchFamily="18" charset="0"/>
              </a:rPr>
              <a:t>(Revelation 1:17-18)</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200" i="1" kern="100" dirty="0">
                <a:effectLst/>
                <a:latin typeface="Verdana" panose="020B0604030504040204" pitchFamily="34" charset="0"/>
                <a:ea typeface="Calibri" panose="020F0502020204030204" pitchFamily="34" charset="0"/>
                <a:cs typeface="Times New Roman" panose="02020603050405020304" pitchFamily="18" charset="0"/>
              </a:rPr>
              <a:t>“Then He said to me, “It is done. </a:t>
            </a:r>
            <a:r>
              <a:rPr lang="en-US" sz="2200" b="1" i="1" kern="100" dirty="0">
                <a:effectLst/>
                <a:latin typeface="Verdana" panose="020B0604030504040204" pitchFamily="34" charset="0"/>
                <a:ea typeface="Calibri" panose="020F0502020204030204" pitchFamily="34" charset="0"/>
                <a:cs typeface="Times New Roman" panose="02020603050405020304" pitchFamily="18" charset="0"/>
              </a:rPr>
              <a:t>I am</a:t>
            </a:r>
            <a:r>
              <a:rPr lang="en-US" sz="2200" i="1" kern="100" dirty="0">
                <a:effectLst/>
                <a:latin typeface="Verdana" panose="020B0604030504040204" pitchFamily="34" charset="0"/>
                <a:ea typeface="Calibri" panose="020F0502020204030204" pitchFamily="34" charset="0"/>
                <a:cs typeface="Times New Roman" panose="02020603050405020304" pitchFamily="18" charset="0"/>
              </a:rPr>
              <a:t> the Alpha and the Omega, the beginning and the end …” </a:t>
            </a:r>
            <a:br>
              <a:rPr lang="en-US" sz="2200" i="1" kern="100" dirty="0">
                <a:effectLst/>
                <a:latin typeface="Verdana" panose="020B0604030504040204" pitchFamily="34" charset="0"/>
                <a:ea typeface="Calibri" panose="020F0502020204030204" pitchFamily="34" charset="0"/>
                <a:cs typeface="Times New Roman" panose="02020603050405020304" pitchFamily="18" charset="0"/>
              </a:rPr>
            </a:br>
            <a:r>
              <a:rPr lang="en-US" sz="2200" kern="100" dirty="0">
                <a:effectLst/>
                <a:latin typeface="Verdana" panose="020B0604030504040204" pitchFamily="34" charset="0"/>
                <a:ea typeface="Calibri" panose="020F0502020204030204" pitchFamily="34" charset="0"/>
                <a:cs typeface="Times New Roman" panose="02020603050405020304" pitchFamily="18" charset="0"/>
              </a:rPr>
              <a:t>(Revelation 21:6)</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200" i="1" kern="100" dirty="0">
                <a:effectLst/>
                <a:latin typeface="Verdana" panose="020B0604030504040204" pitchFamily="34" charset="0"/>
                <a:ea typeface="Calibri" panose="020F0502020204030204" pitchFamily="34" charset="0"/>
                <a:cs typeface="Times New Roman" panose="02020603050405020304" pitchFamily="18" charset="0"/>
              </a:rPr>
              <a:t>“</a:t>
            </a:r>
            <a:r>
              <a:rPr lang="en-US" sz="2200" b="1" i="1" kern="100" dirty="0">
                <a:effectLst/>
                <a:latin typeface="Verdana" panose="020B0604030504040204" pitchFamily="34" charset="0"/>
                <a:ea typeface="Calibri" panose="020F0502020204030204" pitchFamily="34" charset="0"/>
                <a:cs typeface="Times New Roman" panose="02020603050405020304" pitchFamily="18" charset="0"/>
              </a:rPr>
              <a:t>I am</a:t>
            </a:r>
            <a:r>
              <a:rPr lang="en-US" sz="2200" i="1" kern="100" dirty="0">
                <a:effectLst/>
                <a:latin typeface="Verdana" panose="020B0604030504040204" pitchFamily="34" charset="0"/>
                <a:ea typeface="Calibri" panose="020F0502020204030204" pitchFamily="34" charset="0"/>
                <a:cs typeface="Times New Roman" panose="02020603050405020304" pitchFamily="18" charset="0"/>
              </a:rPr>
              <a:t> the Alpha and the Omega, the first and the last, the beginning and the end.” </a:t>
            </a:r>
            <a:r>
              <a:rPr lang="en-US" sz="2200" kern="100" dirty="0">
                <a:effectLst/>
                <a:latin typeface="Verdana" panose="020B0604030504040204" pitchFamily="34" charset="0"/>
                <a:ea typeface="Calibri" panose="020F0502020204030204" pitchFamily="34" charset="0"/>
                <a:cs typeface="Times New Roman" panose="02020603050405020304" pitchFamily="18" charset="0"/>
              </a:rPr>
              <a:t>(Revelation 22:13)</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US" sz="1800" dirty="0">
              <a:solidFill>
                <a:srgbClr val="0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23436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259976" y="974166"/>
            <a:ext cx="8674848" cy="5809128"/>
          </a:xfrm>
        </p:spPr>
        <p:txBody>
          <a:bodyPr>
            <a:noAutofit/>
          </a:bodyPr>
          <a:lstStyle/>
          <a:p>
            <a:r>
              <a:rPr lang="en-US" sz="2800" kern="100" dirty="0">
                <a:effectLst/>
                <a:latin typeface="Verdana" panose="020B0604030504040204" pitchFamily="34" charset="0"/>
                <a:ea typeface="Verdana" panose="020B0604030504040204" pitchFamily="34" charset="0"/>
                <a:cs typeface="Times New Roman" panose="02020603050405020304" pitchFamily="18" charset="0"/>
              </a:rPr>
              <a:t>What is “the </a:t>
            </a:r>
            <a:r>
              <a:rPr lang="en-US" sz="2800" b="1" kern="100" dirty="0">
                <a:effectLst/>
                <a:latin typeface="Verdana" panose="020B0604030504040204" pitchFamily="34" charset="0"/>
                <a:ea typeface="Verdana" panose="020B0604030504040204" pitchFamily="34" charset="0"/>
                <a:cs typeface="Times New Roman" panose="02020603050405020304" pitchFamily="18" charset="0"/>
              </a:rPr>
              <a:t>name</a:t>
            </a:r>
            <a:r>
              <a:rPr lang="en-US" sz="2800" kern="100" dirty="0">
                <a:effectLst/>
                <a:latin typeface="Verdana" panose="020B0604030504040204" pitchFamily="34" charset="0"/>
                <a:ea typeface="Verdana" panose="020B0604030504040204" pitchFamily="34" charset="0"/>
                <a:cs typeface="Times New Roman" panose="02020603050405020304" pitchFamily="18" charset="0"/>
              </a:rPr>
              <a:t> of the Lord your God?”</a:t>
            </a:r>
          </a:p>
          <a:p>
            <a:r>
              <a:rPr lang="en-US" sz="5400" dirty="0">
                <a:solidFill>
                  <a:srgbClr val="000000"/>
                </a:solidFill>
                <a:latin typeface="Verdana" panose="020B0604030504040204" pitchFamily="34" charset="0"/>
                <a:ea typeface="Verdana" panose="020B0604030504040204" pitchFamily="34" charset="0"/>
              </a:rPr>
              <a:t>Jesus Christ</a:t>
            </a:r>
          </a:p>
          <a:p>
            <a:r>
              <a:rPr lang="en-US" sz="2200" dirty="0">
                <a:solidFill>
                  <a:srgbClr val="000000"/>
                </a:solidFill>
                <a:latin typeface="Verdana" panose="020B0604030504040204" pitchFamily="34" charset="0"/>
                <a:ea typeface="Verdana" panose="020B0604030504040204" pitchFamily="34" charset="0"/>
              </a:rPr>
              <a:t> </a:t>
            </a:r>
            <a:r>
              <a:rPr lang="en-US" sz="2200" b="1" dirty="0">
                <a:solidFill>
                  <a:srgbClr val="000000"/>
                </a:solidFill>
                <a:latin typeface="Verdana" panose="020B0604030504040204" pitchFamily="34" charset="0"/>
                <a:ea typeface="Verdana" panose="020B0604030504040204" pitchFamily="34" charset="0"/>
              </a:rPr>
              <a:t>Jesus</a:t>
            </a:r>
            <a:r>
              <a:rPr lang="en-US" sz="2200" dirty="0">
                <a:solidFill>
                  <a:srgbClr val="000000"/>
                </a:solidFill>
                <a:latin typeface="Verdana" panose="020B0604030504040204" pitchFamily="34" charset="0"/>
                <a:ea typeface="Verdana" panose="020B0604030504040204" pitchFamily="34" charset="0"/>
              </a:rPr>
              <a:t> from the Hebrew “</a:t>
            </a:r>
            <a:r>
              <a:rPr lang="en-US" sz="2200" dirty="0" err="1">
                <a:solidFill>
                  <a:srgbClr val="000000"/>
                </a:solidFill>
                <a:latin typeface="Verdana" panose="020B0604030504040204" pitchFamily="34" charset="0"/>
                <a:ea typeface="Verdana" panose="020B0604030504040204" pitchFamily="34" charset="0"/>
              </a:rPr>
              <a:t>Yeshua</a:t>
            </a:r>
            <a:r>
              <a:rPr lang="en-US" sz="2200" dirty="0">
                <a:solidFill>
                  <a:srgbClr val="000000"/>
                </a:solidFill>
                <a:latin typeface="Verdana" panose="020B0604030504040204" pitchFamily="34" charset="0"/>
                <a:ea typeface="Verdana" panose="020B0604030504040204" pitchFamily="34" charset="0"/>
              </a:rPr>
              <a:t>” means “Savior.”</a:t>
            </a:r>
          </a:p>
          <a:p>
            <a:r>
              <a:rPr lang="en-US" sz="2200" dirty="0">
                <a:solidFill>
                  <a:srgbClr val="000000"/>
                </a:solidFill>
                <a:latin typeface="Verdana" panose="020B0604030504040204" pitchFamily="34" charset="0"/>
                <a:ea typeface="Verdana" panose="020B0604030504040204" pitchFamily="34" charset="0"/>
              </a:rPr>
              <a:t> </a:t>
            </a:r>
            <a:r>
              <a:rPr lang="en-US" sz="2200" b="1" dirty="0">
                <a:solidFill>
                  <a:srgbClr val="000000"/>
                </a:solidFill>
                <a:latin typeface="Verdana" panose="020B0604030504040204" pitchFamily="34" charset="0"/>
                <a:ea typeface="Verdana" panose="020B0604030504040204" pitchFamily="34" charset="0"/>
              </a:rPr>
              <a:t>Christ</a:t>
            </a:r>
            <a:r>
              <a:rPr lang="en-US" sz="2200" dirty="0">
                <a:solidFill>
                  <a:srgbClr val="000000"/>
                </a:solidFill>
                <a:latin typeface="Verdana" panose="020B0604030504040204" pitchFamily="34" charset="0"/>
                <a:ea typeface="Verdana" panose="020B0604030504040204" pitchFamily="34" charset="0"/>
              </a:rPr>
              <a:t> from the Hebrew “Messiah” means “Anointed One.”</a:t>
            </a:r>
          </a:p>
          <a:p>
            <a:r>
              <a:rPr lang="en-US" sz="2200" dirty="0">
                <a:solidFill>
                  <a:srgbClr val="000000"/>
                </a:solidFill>
                <a:latin typeface="Verdana" panose="020B0604030504040204" pitchFamily="34" charset="0"/>
                <a:ea typeface="Verdana" panose="020B0604030504040204" pitchFamily="34" charset="0"/>
              </a:rPr>
              <a:t> </a:t>
            </a:r>
          </a:p>
          <a:p>
            <a:r>
              <a:rPr lang="en-US" sz="2200" i="1" dirty="0">
                <a:solidFill>
                  <a:srgbClr val="000000"/>
                </a:solidFill>
                <a:latin typeface="Verdana" panose="020B0604030504040204" pitchFamily="34" charset="0"/>
                <a:ea typeface="Verdana" panose="020B0604030504040204" pitchFamily="34" charset="0"/>
              </a:rPr>
              <a:t>“She will bear a Son; and you shall call His name Jesus, for He will save His people from their sins. Now all this took place to fulfill what was spoken by the Lord through the prophet: ‘BEHOLD, THE VIRGIN SHALL BE WITH CHILD AND SHALL BEAR A SON, AND THEY SHALL CALL HIS NAME IMMANUEL,” which translated means, ‘God with us.’”</a:t>
            </a:r>
            <a:r>
              <a:rPr lang="en-US" sz="2200" dirty="0">
                <a:solidFill>
                  <a:srgbClr val="000000"/>
                </a:solidFill>
                <a:latin typeface="Verdana" panose="020B0604030504040204" pitchFamily="34" charset="0"/>
                <a:ea typeface="Verdana" panose="020B0604030504040204" pitchFamily="34" charset="0"/>
              </a:rPr>
              <a:t> (Matthew 1:21-23)</a:t>
            </a:r>
          </a:p>
          <a:p>
            <a:r>
              <a:rPr lang="en-US" sz="2200" dirty="0">
                <a:solidFill>
                  <a:srgbClr val="000000"/>
                </a:solidFill>
                <a:latin typeface="Verdana" panose="020B0604030504040204" pitchFamily="34" charset="0"/>
                <a:ea typeface="Verdana" panose="020B0604030504040204" pitchFamily="34" charset="0"/>
              </a:rPr>
              <a:t> </a:t>
            </a:r>
          </a:p>
          <a:p>
            <a:endParaRPr lang="en-US" sz="2200" dirty="0">
              <a:solidFill>
                <a:srgbClr val="0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504553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173319" y="974166"/>
            <a:ext cx="8827246" cy="5809128"/>
          </a:xfrm>
        </p:spPr>
        <p:txBody>
          <a:bodyPr>
            <a:noAutofit/>
          </a:bodyPr>
          <a:lstStyle/>
          <a:p>
            <a:r>
              <a:rPr lang="en-US" sz="2800" kern="100" dirty="0">
                <a:effectLst/>
                <a:latin typeface="Verdana" panose="020B0604030504040204" pitchFamily="34" charset="0"/>
                <a:ea typeface="Verdana" panose="020B0604030504040204" pitchFamily="34" charset="0"/>
                <a:cs typeface="Times New Roman" panose="02020603050405020304" pitchFamily="18" charset="0"/>
              </a:rPr>
              <a:t>What is “the </a:t>
            </a:r>
            <a:r>
              <a:rPr lang="en-US" sz="2800" b="1" kern="100" dirty="0">
                <a:effectLst/>
                <a:latin typeface="Verdana" panose="020B0604030504040204" pitchFamily="34" charset="0"/>
                <a:ea typeface="Verdana" panose="020B0604030504040204" pitchFamily="34" charset="0"/>
                <a:cs typeface="Times New Roman" panose="02020603050405020304" pitchFamily="18" charset="0"/>
              </a:rPr>
              <a:t>name</a:t>
            </a:r>
            <a:r>
              <a:rPr lang="en-US" sz="2800" kern="100" dirty="0">
                <a:effectLst/>
                <a:latin typeface="Verdana" panose="020B0604030504040204" pitchFamily="34" charset="0"/>
                <a:ea typeface="Verdana" panose="020B0604030504040204" pitchFamily="34" charset="0"/>
                <a:cs typeface="Times New Roman" panose="02020603050405020304" pitchFamily="18" charset="0"/>
              </a:rPr>
              <a:t> of the Lord your God?”</a:t>
            </a:r>
          </a:p>
          <a:p>
            <a:r>
              <a:rPr lang="en-US" sz="5400" kern="100" dirty="0">
                <a:effectLst/>
                <a:latin typeface="Verdana" panose="020B0604030504040204" pitchFamily="34" charset="0"/>
                <a:ea typeface="Verdana" panose="020B0604030504040204" pitchFamily="34" charset="0"/>
                <a:cs typeface="Times New Roman" panose="02020603050405020304" pitchFamily="18" charset="0"/>
              </a:rPr>
              <a:t>Jesus Christ</a:t>
            </a:r>
          </a:p>
          <a:p>
            <a:endParaRPr lang="en-US" sz="2200" i="1" kern="100" dirty="0">
              <a:latin typeface="Verdana" panose="020B0604030504040204" pitchFamily="34" charset="0"/>
              <a:ea typeface="Verdana" panose="020B0604030504040204" pitchFamily="34" charset="0"/>
              <a:cs typeface="Times New Roman" panose="02020603050405020304" pitchFamily="18" charset="0"/>
            </a:endParaRPr>
          </a:p>
          <a:p>
            <a:r>
              <a:rPr lang="en-US" sz="2200" i="1" kern="100" dirty="0">
                <a:latin typeface="Verdana" panose="020B0604030504040204" pitchFamily="34" charset="0"/>
                <a:ea typeface="Verdana" panose="020B0604030504040204" pitchFamily="34" charset="0"/>
                <a:cs typeface="Times New Roman" panose="02020603050405020304" pitchFamily="18" charset="0"/>
              </a:rPr>
              <a:t>“I and the Father are One.”</a:t>
            </a:r>
            <a:r>
              <a:rPr lang="en-US" sz="2200" kern="100" dirty="0">
                <a:latin typeface="Verdana" panose="020B0604030504040204" pitchFamily="34" charset="0"/>
                <a:ea typeface="Verdana" panose="020B0604030504040204" pitchFamily="34" charset="0"/>
                <a:cs typeface="Times New Roman" panose="02020603050405020304" pitchFamily="18" charset="0"/>
              </a:rPr>
              <a:t> (John 10:30)</a:t>
            </a:r>
          </a:p>
          <a:p>
            <a:endParaRPr lang="en-US" sz="2200" kern="100" dirty="0">
              <a:latin typeface="Verdana" panose="020B0604030504040204" pitchFamily="34" charset="0"/>
              <a:ea typeface="Verdana" panose="020B0604030504040204" pitchFamily="34" charset="0"/>
              <a:cs typeface="Times New Roman" panose="02020603050405020304" pitchFamily="18" charset="0"/>
            </a:endParaRPr>
          </a:p>
          <a:p>
            <a:r>
              <a:rPr lang="en-US" sz="2200" i="1" kern="100" dirty="0">
                <a:latin typeface="Verdana" panose="020B0604030504040204" pitchFamily="34" charset="0"/>
                <a:ea typeface="Verdana" panose="020B0604030504040204" pitchFamily="34" charset="0"/>
                <a:cs typeface="Times New Roman" panose="02020603050405020304" pitchFamily="18" charset="0"/>
              </a:rPr>
              <a:t>“In the beginning was the Word, and the Word was with God, and the Word was God. He was in the beginning with God. All things came into being through Him, and apart from Him nothing came into being that has come into being.”</a:t>
            </a:r>
          </a:p>
          <a:p>
            <a:r>
              <a:rPr lang="en-US" sz="2200" i="1" kern="100" dirty="0">
                <a:latin typeface="Verdana" panose="020B0604030504040204" pitchFamily="34" charset="0"/>
                <a:ea typeface="Verdana" panose="020B0604030504040204" pitchFamily="34" charset="0"/>
                <a:cs typeface="Times New Roman" panose="02020603050405020304" pitchFamily="18" charset="0"/>
              </a:rPr>
              <a:t>“And the Word became flesh, and dwelt among us, and we saw His glory, glory as of the only begotten from the Father, full of grace and truth.” </a:t>
            </a:r>
            <a:r>
              <a:rPr lang="en-US" sz="2200" kern="100" dirty="0">
                <a:latin typeface="Verdana" panose="020B0604030504040204" pitchFamily="34" charset="0"/>
                <a:ea typeface="Verdana" panose="020B0604030504040204" pitchFamily="34" charset="0"/>
                <a:cs typeface="Times New Roman" panose="02020603050405020304" pitchFamily="18" charset="0"/>
              </a:rPr>
              <a:t>(John 1:1-3, 14)</a:t>
            </a:r>
            <a:endParaRPr lang="en-US" sz="2200" i="1" kern="100" dirty="0">
              <a:latin typeface="Verdana" panose="020B0604030504040204" pitchFamily="34" charset="0"/>
              <a:ea typeface="Verdana" panose="020B0604030504040204" pitchFamily="34" charset="0"/>
              <a:cs typeface="Times New Roman" panose="02020603050405020304" pitchFamily="18" charset="0"/>
            </a:endParaRPr>
          </a:p>
          <a:p>
            <a:r>
              <a:rPr lang="en-US" sz="2200" dirty="0">
                <a:solidFill>
                  <a:srgbClr val="000000"/>
                </a:solidFill>
                <a:latin typeface="Verdana" panose="020B0604030504040204" pitchFamily="34" charset="0"/>
                <a:ea typeface="Verdana" panose="020B0604030504040204" pitchFamily="34" charset="0"/>
              </a:rPr>
              <a:t> </a:t>
            </a:r>
          </a:p>
          <a:p>
            <a:endParaRPr lang="en-US" sz="2200" dirty="0">
              <a:solidFill>
                <a:srgbClr val="0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71745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173319" y="974166"/>
            <a:ext cx="8827246" cy="5809128"/>
          </a:xfrm>
        </p:spPr>
        <p:txBody>
          <a:bodyPr>
            <a:noAutofit/>
          </a:bodyPr>
          <a:lstStyle/>
          <a:p>
            <a:r>
              <a:rPr lang="en-US" sz="2800" kern="100" dirty="0">
                <a:effectLst/>
                <a:latin typeface="Verdana" panose="020B0604030504040204" pitchFamily="34" charset="0"/>
                <a:ea typeface="Verdana" panose="020B0604030504040204" pitchFamily="34" charset="0"/>
                <a:cs typeface="Times New Roman" panose="02020603050405020304" pitchFamily="18" charset="0"/>
              </a:rPr>
              <a:t>What is “the </a:t>
            </a:r>
            <a:r>
              <a:rPr lang="en-US" sz="2800" b="1" kern="100" dirty="0">
                <a:effectLst/>
                <a:latin typeface="Verdana" panose="020B0604030504040204" pitchFamily="34" charset="0"/>
                <a:ea typeface="Verdana" panose="020B0604030504040204" pitchFamily="34" charset="0"/>
                <a:cs typeface="Times New Roman" panose="02020603050405020304" pitchFamily="18" charset="0"/>
              </a:rPr>
              <a:t>name</a:t>
            </a:r>
            <a:r>
              <a:rPr lang="en-US" sz="2800" kern="100" dirty="0">
                <a:effectLst/>
                <a:latin typeface="Verdana" panose="020B0604030504040204" pitchFamily="34" charset="0"/>
                <a:ea typeface="Verdana" panose="020B0604030504040204" pitchFamily="34" charset="0"/>
                <a:cs typeface="Times New Roman" panose="02020603050405020304" pitchFamily="18" charset="0"/>
              </a:rPr>
              <a:t> of the Lord your God?”</a:t>
            </a:r>
          </a:p>
          <a:p>
            <a:r>
              <a:rPr lang="en-US" sz="5400" kern="100" dirty="0">
                <a:effectLst/>
                <a:latin typeface="Verdana" panose="020B0604030504040204" pitchFamily="34" charset="0"/>
                <a:ea typeface="Verdana" panose="020B0604030504040204" pitchFamily="34" charset="0"/>
                <a:cs typeface="Times New Roman" panose="02020603050405020304" pitchFamily="18" charset="0"/>
              </a:rPr>
              <a:t>Jesus Christ</a:t>
            </a:r>
          </a:p>
          <a:p>
            <a:r>
              <a:rPr lang="en-US" sz="2200" i="1" kern="100" dirty="0">
                <a:latin typeface="Verdana" panose="020B0604030504040204" pitchFamily="34" charset="0"/>
                <a:ea typeface="Verdana" panose="020B0604030504040204" pitchFamily="34" charset="0"/>
                <a:cs typeface="Times New Roman" panose="02020603050405020304" pitchFamily="18" charset="0"/>
              </a:rPr>
              <a:t>“For He rescued us from the domain of darkness, and transferred us to the kingdom of His beloved Son, in whom we have redemption, the forgiveness of sins. He is the image of the invisible God, the firstborn of all creation. For by Him all things were created, both in the heavens and on earth, visible and invisible, whether thrones or dominions or rulers or authorities—all things have been created through Him and for Him. He is before all things, and in Him all things hold together. He is also head of the body, the church; and He is the beginning, the firstborn from the dead, so that He Himself will come to have first place in everything.”</a:t>
            </a:r>
            <a:br>
              <a:rPr lang="en-US" sz="2200" i="1" kern="100" dirty="0">
                <a:latin typeface="Verdana" panose="020B0604030504040204" pitchFamily="34" charset="0"/>
                <a:ea typeface="Verdana" panose="020B0604030504040204" pitchFamily="34" charset="0"/>
                <a:cs typeface="Times New Roman" panose="02020603050405020304" pitchFamily="18" charset="0"/>
              </a:rPr>
            </a:br>
            <a:r>
              <a:rPr lang="en-US" sz="2200" dirty="0">
                <a:solidFill>
                  <a:srgbClr val="000000"/>
                </a:solidFill>
                <a:latin typeface="Verdana" panose="020B0604030504040204" pitchFamily="34" charset="0"/>
                <a:ea typeface="Verdana" panose="020B0604030504040204" pitchFamily="34" charset="0"/>
              </a:rPr>
              <a:t>(Colossians 1:13-18)</a:t>
            </a:r>
          </a:p>
        </p:txBody>
      </p:sp>
    </p:spTree>
    <p:extLst>
      <p:ext uri="{BB962C8B-B14F-4D97-AF65-F5344CB8AC3E}">
        <p14:creationId xmlns:p14="http://schemas.microsoft.com/office/powerpoint/2010/main" val="3648005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173319" y="910806"/>
            <a:ext cx="8827246" cy="5872488"/>
          </a:xfrm>
        </p:spPr>
        <p:txBody>
          <a:bodyPr>
            <a:noAutofit/>
          </a:bodyPr>
          <a:lstStyle/>
          <a:p>
            <a:r>
              <a:rPr lang="en-US" sz="2800" kern="100" dirty="0">
                <a:effectLst/>
                <a:latin typeface="Verdana" panose="020B0604030504040204" pitchFamily="34" charset="0"/>
                <a:ea typeface="Verdana" panose="020B0604030504040204" pitchFamily="34" charset="0"/>
                <a:cs typeface="Times New Roman" panose="02020603050405020304" pitchFamily="18" charset="0"/>
              </a:rPr>
              <a:t>What is “the </a:t>
            </a:r>
            <a:r>
              <a:rPr lang="en-US" sz="2800" b="1" kern="100" dirty="0">
                <a:effectLst/>
                <a:latin typeface="Verdana" panose="020B0604030504040204" pitchFamily="34" charset="0"/>
                <a:ea typeface="Verdana" panose="020B0604030504040204" pitchFamily="34" charset="0"/>
                <a:cs typeface="Times New Roman" panose="02020603050405020304" pitchFamily="18" charset="0"/>
              </a:rPr>
              <a:t>name</a:t>
            </a:r>
            <a:r>
              <a:rPr lang="en-US" sz="2800" kern="100" dirty="0">
                <a:effectLst/>
                <a:latin typeface="Verdana" panose="020B0604030504040204" pitchFamily="34" charset="0"/>
                <a:ea typeface="Verdana" panose="020B0604030504040204" pitchFamily="34" charset="0"/>
                <a:cs typeface="Times New Roman" panose="02020603050405020304" pitchFamily="18" charset="0"/>
              </a:rPr>
              <a:t> of the Lord your God?”</a:t>
            </a:r>
          </a:p>
          <a:p>
            <a:r>
              <a:rPr lang="en-US" sz="5400" kern="100" dirty="0">
                <a:effectLst/>
                <a:latin typeface="Verdana" panose="020B0604030504040204" pitchFamily="34" charset="0"/>
                <a:ea typeface="Verdana" panose="020B0604030504040204" pitchFamily="34" charset="0"/>
                <a:cs typeface="Times New Roman" panose="02020603050405020304" pitchFamily="18" charset="0"/>
              </a:rPr>
              <a:t>Jesus Christ</a:t>
            </a:r>
          </a:p>
          <a:p>
            <a:r>
              <a:rPr lang="en-US" sz="2200" i="1" kern="100" dirty="0">
                <a:latin typeface="Verdana" panose="020B0604030504040204" pitchFamily="34" charset="0"/>
                <a:ea typeface="Verdana" panose="020B0604030504040204" pitchFamily="34" charset="0"/>
                <a:cs typeface="Times New Roman" panose="02020603050405020304" pitchFamily="18" charset="0"/>
              </a:rPr>
              <a:t>“… looking for the blessed hope and the appearing of the glory of our great God and Savior, Christ Jesus …”</a:t>
            </a:r>
            <a:r>
              <a:rPr lang="en-US" sz="2200" kern="100" dirty="0">
                <a:latin typeface="Verdana" panose="020B0604030504040204" pitchFamily="34" charset="0"/>
                <a:ea typeface="Verdana" panose="020B0604030504040204" pitchFamily="34" charset="0"/>
                <a:cs typeface="Times New Roman" panose="02020603050405020304" pitchFamily="18" charset="0"/>
              </a:rPr>
              <a:t> </a:t>
            </a:r>
            <a:br>
              <a:rPr lang="en-US" sz="2200" kern="100" dirty="0">
                <a:latin typeface="Verdana" panose="020B0604030504040204" pitchFamily="34" charset="0"/>
                <a:ea typeface="Verdana" panose="020B0604030504040204" pitchFamily="34" charset="0"/>
                <a:cs typeface="Times New Roman" panose="02020603050405020304" pitchFamily="18" charset="0"/>
              </a:rPr>
            </a:br>
            <a:r>
              <a:rPr lang="en-US" sz="2200" kern="100" dirty="0">
                <a:latin typeface="Verdana" panose="020B0604030504040204" pitchFamily="34" charset="0"/>
                <a:ea typeface="Verdana" panose="020B0604030504040204" pitchFamily="34" charset="0"/>
                <a:cs typeface="Times New Roman" panose="02020603050405020304" pitchFamily="18" charset="0"/>
              </a:rPr>
              <a:t>(Titus 2:13)</a:t>
            </a:r>
            <a:r>
              <a:rPr lang="en-US" sz="2200" i="1" kern="100" dirty="0">
                <a:latin typeface="Verdana" panose="020B0604030504040204" pitchFamily="34" charset="0"/>
                <a:ea typeface="Verdana" panose="020B0604030504040204" pitchFamily="34" charset="0"/>
                <a:cs typeface="Times New Roman" panose="02020603050405020304" pitchFamily="18" charset="0"/>
              </a:rPr>
              <a:t> </a:t>
            </a:r>
          </a:p>
          <a:p>
            <a:endParaRPr lang="en-US" sz="1000" i="1" kern="100" dirty="0">
              <a:latin typeface="Verdana" panose="020B0604030504040204" pitchFamily="34" charset="0"/>
              <a:ea typeface="Verdana" panose="020B0604030504040204" pitchFamily="34" charset="0"/>
              <a:cs typeface="Times New Roman" panose="02020603050405020304" pitchFamily="18" charset="0"/>
            </a:endParaRPr>
          </a:p>
          <a:p>
            <a:r>
              <a:rPr lang="en-US" sz="2200" i="1" dirty="0">
                <a:solidFill>
                  <a:srgbClr val="000000"/>
                </a:solidFill>
                <a:latin typeface="Verdana" panose="020B0604030504040204" pitchFamily="34" charset="0"/>
                <a:ea typeface="Verdana" panose="020B0604030504040204" pitchFamily="34" charset="0"/>
              </a:rPr>
              <a:t>“Simon Peter, a bond-servant and apostle of Jesus Christ, to those who have received a faith of the same kind as ours, by the righteousness of our God and Savior, Jesus Christ …”</a:t>
            </a:r>
            <a:br>
              <a:rPr lang="en-US" sz="2200" dirty="0">
                <a:solidFill>
                  <a:srgbClr val="000000"/>
                </a:solidFill>
                <a:latin typeface="Verdana" panose="020B0604030504040204" pitchFamily="34" charset="0"/>
                <a:ea typeface="Verdana" panose="020B0604030504040204" pitchFamily="34" charset="0"/>
              </a:rPr>
            </a:br>
            <a:r>
              <a:rPr lang="en-US" sz="2200" dirty="0">
                <a:solidFill>
                  <a:srgbClr val="000000"/>
                </a:solidFill>
                <a:latin typeface="Verdana" panose="020B0604030504040204" pitchFamily="34" charset="0"/>
                <a:ea typeface="Verdana" panose="020B0604030504040204" pitchFamily="34" charset="0"/>
              </a:rPr>
              <a:t>(2 Peter 1:1)</a:t>
            </a:r>
          </a:p>
          <a:p>
            <a:endParaRPr lang="en-US" sz="1000" dirty="0">
              <a:solidFill>
                <a:srgbClr val="000000"/>
              </a:solidFill>
              <a:latin typeface="Verdana" panose="020B0604030504040204" pitchFamily="34" charset="0"/>
              <a:ea typeface="Verdana" panose="020B0604030504040204" pitchFamily="34" charset="0"/>
            </a:endParaRPr>
          </a:p>
          <a:p>
            <a:r>
              <a:rPr lang="en-US" sz="2200" i="1" dirty="0">
                <a:solidFill>
                  <a:srgbClr val="000000"/>
                </a:solidFill>
                <a:latin typeface="Verdana" panose="020B0604030504040204" pitchFamily="34" charset="0"/>
                <a:ea typeface="Verdana" panose="020B0604030504040204" pitchFamily="34" charset="0"/>
              </a:rPr>
              <a:t>“And there is salvation in no one else; for there is no other name under heaven that has been given among men by which we must be saved.”</a:t>
            </a:r>
            <a:r>
              <a:rPr lang="en-US" sz="2200" dirty="0">
                <a:solidFill>
                  <a:srgbClr val="000000"/>
                </a:solidFill>
                <a:latin typeface="Verdana" panose="020B0604030504040204" pitchFamily="34" charset="0"/>
                <a:ea typeface="Verdana" panose="020B0604030504040204" pitchFamily="34" charset="0"/>
              </a:rPr>
              <a:t> </a:t>
            </a:r>
            <a:br>
              <a:rPr lang="en-US" sz="2200" dirty="0">
                <a:solidFill>
                  <a:srgbClr val="000000"/>
                </a:solidFill>
                <a:latin typeface="Verdana" panose="020B0604030504040204" pitchFamily="34" charset="0"/>
                <a:ea typeface="Verdana" panose="020B0604030504040204" pitchFamily="34" charset="0"/>
              </a:rPr>
            </a:br>
            <a:r>
              <a:rPr lang="en-US" sz="2200" dirty="0">
                <a:solidFill>
                  <a:srgbClr val="000000"/>
                </a:solidFill>
                <a:latin typeface="Verdana" panose="020B0604030504040204" pitchFamily="34" charset="0"/>
                <a:ea typeface="Verdana" panose="020B0604030504040204" pitchFamily="34" charset="0"/>
              </a:rPr>
              <a:t>(Acts 4:12)</a:t>
            </a:r>
            <a:endParaRPr lang="en-US" sz="2200" i="1" dirty="0">
              <a:solidFill>
                <a:srgbClr val="000000"/>
              </a:solidFill>
              <a:latin typeface="Verdana" panose="020B0604030504040204" pitchFamily="34" charset="0"/>
              <a:ea typeface="Verdana" panose="020B0604030504040204" pitchFamily="34" charset="0"/>
            </a:endParaRPr>
          </a:p>
          <a:p>
            <a:endParaRPr lang="en-US" sz="2200" dirty="0">
              <a:solidFill>
                <a:srgbClr val="0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38130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173319" y="910806"/>
            <a:ext cx="8827246" cy="5872488"/>
          </a:xfrm>
        </p:spPr>
        <p:txBody>
          <a:bodyPr>
            <a:noAutofit/>
          </a:bodyPr>
          <a:lstStyle/>
          <a:p>
            <a:r>
              <a:rPr lang="en-US" sz="2800" kern="100" dirty="0">
                <a:effectLst/>
                <a:latin typeface="Verdana" panose="020B0604030504040204" pitchFamily="34" charset="0"/>
                <a:ea typeface="Verdana" panose="020B0604030504040204" pitchFamily="34" charset="0"/>
                <a:cs typeface="Times New Roman" panose="02020603050405020304" pitchFamily="18" charset="0"/>
              </a:rPr>
              <a:t>What is “the </a:t>
            </a:r>
            <a:r>
              <a:rPr lang="en-US" sz="2800" b="1" kern="100" dirty="0">
                <a:effectLst/>
                <a:latin typeface="Verdana" panose="020B0604030504040204" pitchFamily="34" charset="0"/>
                <a:ea typeface="Verdana" panose="020B0604030504040204" pitchFamily="34" charset="0"/>
                <a:cs typeface="Times New Roman" panose="02020603050405020304" pitchFamily="18" charset="0"/>
              </a:rPr>
              <a:t>name</a:t>
            </a:r>
            <a:r>
              <a:rPr lang="en-US" sz="2800" kern="100" dirty="0">
                <a:effectLst/>
                <a:latin typeface="Verdana" panose="020B0604030504040204" pitchFamily="34" charset="0"/>
                <a:ea typeface="Verdana" panose="020B0604030504040204" pitchFamily="34" charset="0"/>
                <a:cs typeface="Times New Roman" panose="02020603050405020304" pitchFamily="18" charset="0"/>
              </a:rPr>
              <a:t> of the Lord your God?”</a:t>
            </a:r>
          </a:p>
          <a:p>
            <a:r>
              <a:rPr lang="en-US" sz="5400" kern="100" dirty="0">
                <a:effectLst/>
                <a:latin typeface="Verdana" panose="020B0604030504040204" pitchFamily="34" charset="0"/>
                <a:ea typeface="Verdana" panose="020B0604030504040204" pitchFamily="34" charset="0"/>
                <a:cs typeface="Times New Roman" panose="02020603050405020304" pitchFamily="18" charset="0"/>
              </a:rPr>
              <a:t>Jesus Christ</a:t>
            </a:r>
          </a:p>
          <a:p>
            <a:endParaRPr lang="en-US" sz="2200" i="1" kern="100" dirty="0">
              <a:latin typeface="Verdana" panose="020B0604030504040204" pitchFamily="34" charset="0"/>
              <a:ea typeface="Verdana" panose="020B0604030504040204" pitchFamily="34" charset="0"/>
              <a:cs typeface="Times New Roman" panose="02020603050405020304" pitchFamily="18" charset="0"/>
            </a:endParaRPr>
          </a:p>
          <a:p>
            <a:r>
              <a:rPr lang="en-US" i="1" kern="100" dirty="0">
                <a:latin typeface="Verdana" panose="020B0604030504040204" pitchFamily="34" charset="0"/>
                <a:ea typeface="Verdana" panose="020B0604030504040204" pitchFamily="34" charset="0"/>
                <a:cs typeface="Times New Roman" panose="02020603050405020304" pitchFamily="18" charset="0"/>
              </a:rPr>
              <a:t>“For this reason also, God highly exalted Him, and bestowed on Him the name which is above every name, so that at the name of Jesus every knee will bow, of those who are in heaven and on earth and under the earth, and that every tongue will confess that Jesus Christ is Lord, to the glory of God the Father.” </a:t>
            </a:r>
            <a:br>
              <a:rPr lang="en-US" i="1" kern="100" dirty="0">
                <a:latin typeface="Verdana" panose="020B0604030504040204" pitchFamily="34" charset="0"/>
                <a:ea typeface="Verdana" panose="020B0604030504040204" pitchFamily="34" charset="0"/>
                <a:cs typeface="Times New Roman" panose="02020603050405020304" pitchFamily="18" charset="0"/>
              </a:rPr>
            </a:br>
            <a:r>
              <a:rPr lang="en-US" kern="100" dirty="0">
                <a:latin typeface="Verdana" panose="020B0604030504040204" pitchFamily="34" charset="0"/>
                <a:ea typeface="Verdana" panose="020B0604030504040204" pitchFamily="34" charset="0"/>
                <a:cs typeface="Times New Roman" panose="02020603050405020304" pitchFamily="18" charset="0"/>
              </a:rPr>
              <a:t>(Philippians 2:9-11)</a:t>
            </a:r>
          </a:p>
          <a:p>
            <a:endParaRPr lang="en-US" sz="2200" dirty="0">
              <a:solidFill>
                <a:srgbClr val="0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87235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173319" y="910806"/>
            <a:ext cx="8827246" cy="5872488"/>
          </a:xfrm>
        </p:spPr>
        <p:txBody>
          <a:bodyPr>
            <a:noAutofit/>
          </a:bodyPr>
          <a:lstStyle/>
          <a:p>
            <a:pPr algn="l"/>
            <a:r>
              <a:rPr lang="en-US" sz="2800" dirty="0">
                <a:solidFill>
                  <a:srgbClr val="000000"/>
                </a:solidFill>
                <a:latin typeface="Verdana" panose="020B0604030504040204" pitchFamily="34" charset="0"/>
                <a:ea typeface="Verdana" panose="020B0604030504040204" pitchFamily="34" charset="0"/>
              </a:rPr>
              <a:t>Practically speaking, the most common English words used to identify God are:</a:t>
            </a:r>
          </a:p>
          <a:p>
            <a:pPr algn="l"/>
            <a:endParaRPr lang="en-US" sz="2800" dirty="0">
              <a:solidFill>
                <a:srgbClr val="000000"/>
              </a:solidFill>
              <a:latin typeface="Verdana" panose="020B0604030504040204" pitchFamily="34" charset="0"/>
              <a:ea typeface="Verdana" panose="020B0604030504040204" pitchFamily="34" charset="0"/>
            </a:endParaRPr>
          </a:p>
          <a:p>
            <a:r>
              <a:rPr lang="en-US" sz="4000" dirty="0">
                <a:solidFill>
                  <a:srgbClr val="000000"/>
                </a:solidFill>
                <a:latin typeface="Verdana" panose="020B0604030504040204" pitchFamily="34" charset="0"/>
                <a:ea typeface="Verdana" panose="020B0604030504040204" pitchFamily="34" charset="0"/>
              </a:rPr>
              <a:t>God</a:t>
            </a:r>
          </a:p>
          <a:p>
            <a:r>
              <a:rPr lang="en-US" sz="4000" dirty="0">
                <a:solidFill>
                  <a:srgbClr val="000000"/>
                </a:solidFill>
                <a:latin typeface="Verdana" panose="020B0604030504040204" pitchFamily="34" charset="0"/>
                <a:ea typeface="Verdana" panose="020B0604030504040204" pitchFamily="34" charset="0"/>
              </a:rPr>
              <a:t>Lord</a:t>
            </a:r>
          </a:p>
          <a:p>
            <a:r>
              <a:rPr lang="en-US" sz="4000" dirty="0">
                <a:solidFill>
                  <a:srgbClr val="000000"/>
                </a:solidFill>
                <a:latin typeface="Verdana" panose="020B0604030504040204" pitchFamily="34" charset="0"/>
                <a:ea typeface="Verdana" panose="020B0604030504040204" pitchFamily="34" charset="0"/>
              </a:rPr>
              <a:t>Jesus</a:t>
            </a:r>
          </a:p>
          <a:p>
            <a:r>
              <a:rPr lang="en-US" sz="4000" dirty="0">
                <a:solidFill>
                  <a:srgbClr val="000000"/>
                </a:solidFill>
                <a:latin typeface="Verdana" panose="020B0604030504040204" pitchFamily="34" charset="0"/>
                <a:ea typeface="Verdana" panose="020B0604030504040204" pitchFamily="34" charset="0"/>
              </a:rPr>
              <a:t>Jesus Christ</a:t>
            </a:r>
          </a:p>
          <a:p>
            <a:endParaRPr lang="en-US" sz="2800" dirty="0">
              <a:solidFill>
                <a:srgbClr val="000000"/>
              </a:solidFill>
              <a:latin typeface="Verdana" panose="020B0604030504040204" pitchFamily="34" charset="0"/>
              <a:ea typeface="Verdana" panose="020B0604030504040204" pitchFamily="34" charset="0"/>
            </a:endParaRPr>
          </a:p>
          <a:p>
            <a:r>
              <a:rPr lang="en-US" sz="2800" dirty="0">
                <a:solidFill>
                  <a:srgbClr val="000000"/>
                </a:solidFill>
                <a:latin typeface="Verdana" panose="020B0604030504040204" pitchFamily="34" charset="0"/>
                <a:ea typeface="Verdana" panose="020B0604030504040204" pitchFamily="34" charset="0"/>
              </a:rPr>
              <a:t>(Spanish: Dios, </a:t>
            </a:r>
            <a:r>
              <a:rPr lang="en-US" sz="2800" dirty="0" err="1">
                <a:solidFill>
                  <a:srgbClr val="000000"/>
                </a:solidFill>
                <a:latin typeface="Verdana" panose="020B0604030504040204" pitchFamily="34" charset="0"/>
                <a:ea typeface="Verdana" panose="020B0604030504040204" pitchFamily="34" charset="0"/>
              </a:rPr>
              <a:t>Señor</a:t>
            </a:r>
            <a:r>
              <a:rPr lang="en-US" sz="2800" dirty="0">
                <a:solidFill>
                  <a:srgbClr val="000000"/>
                </a:solidFill>
                <a:latin typeface="Verdana" panose="020B0604030504040204" pitchFamily="34" charset="0"/>
                <a:ea typeface="Verdana" panose="020B0604030504040204" pitchFamily="34" charset="0"/>
              </a:rPr>
              <a:t>, Jesús, </a:t>
            </a:r>
            <a:r>
              <a:rPr lang="en-US" sz="2800" dirty="0" err="1">
                <a:solidFill>
                  <a:srgbClr val="000000"/>
                </a:solidFill>
                <a:latin typeface="Verdana" panose="020B0604030504040204" pitchFamily="34" charset="0"/>
                <a:ea typeface="Verdana" panose="020B0604030504040204" pitchFamily="34" charset="0"/>
              </a:rPr>
              <a:t>Jesucristo</a:t>
            </a:r>
            <a:r>
              <a:rPr lang="en-US" sz="2800" dirty="0">
                <a:solidFill>
                  <a:srgbClr val="000000"/>
                </a:solidFill>
                <a:latin typeface="Verdana" panose="020B0604030504040204" pitchFamily="34" charset="0"/>
                <a:ea typeface="Verdana" panose="020B0604030504040204" pitchFamily="34" charset="0"/>
              </a:rPr>
              <a:t>)</a:t>
            </a:r>
          </a:p>
          <a:p>
            <a:pPr algn="l"/>
            <a:endParaRPr lang="en-US" sz="2200" dirty="0">
              <a:solidFill>
                <a:srgbClr val="000000"/>
              </a:solidFill>
              <a:latin typeface="Verdana" panose="020B0604030504040204" pitchFamily="34" charset="0"/>
              <a:ea typeface="Verdana" panose="020B0604030504040204" pitchFamily="34" charset="0"/>
            </a:endParaRPr>
          </a:p>
          <a:p>
            <a:pPr algn="l"/>
            <a:endParaRPr lang="en-US" sz="2200" dirty="0">
              <a:solidFill>
                <a:srgbClr val="000000"/>
              </a:solidFill>
              <a:latin typeface="Verdana" panose="020B0604030504040204" pitchFamily="34" charset="0"/>
              <a:ea typeface="Verdana" panose="020B0604030504040204" pitchFamily="34" charset="0"/>
            </a:endParaRPr>
          </a:p>
          <a:p>
            <a:pPr algn="l"/>
            <a:endParaRPr lang="en-US" sz="2200" dirty="0">
              <a:solidFill>
                <a:srgbClr val="0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965789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173319" y="910806"/>
            <a:ext cx="8827246" cy="5872488"/>
          </a:xfrm>
        </p:spPr>
        <p:txBody>
          <a:bodyPr>
            <a:noAutofit/>
          </a:bodyPr>
          <a:lstStyle/>
          <a:p>
            <a:pPr algn="l"/>
            <a:endParaRPr lang="en-US" sz="2800" kern="100" dirty="0">
              <a:effectLst/>
              <a:latin typeface="Verdana" panose="020B0604030504040204" pitchFamily="34" charset="0"/>
              <a:ea typeface="Verdana" panose="020B0604030504040204" pitchFamily="34" charset="0"/>
              <a:cs typeface="Times New Roman" panose="02020603050405020304" pitchFamily="18" charset="0"/>
            </a:endParaRPr>
          </a:p>
          <a:p>
            <a:pPr algn="l"/>
            <a:r>
              <a:rPr lang="en-US" sz="2800" kern="100" dirty="0">
                <a:effectLst/>
                <a:latin typeface="Verdana" panose="020B0604030504040204" pitchFamily="34" charset="0"/>
                <a:ea typeface="Verdana" panose="020B0604030504040204" pitchFamily="34" charset="0"/>
                <a:cs typeface="Times New Roman" panose="02020603050405020304" pitchFamily="18" charset="0"/>
              </a:rPr>
              <a:t>What is </a:t>
            </a:r>
            <a:r>
              <a:rPr lang="en-US" sz="2800" kern="100" dirty="0">
                <a:latin typeface="Verdana" panose="020B0604030504040204" pitchFamily="34" charset="0"/>
                <a:ea typeface="Verdana" panose="020B0604030504040204" pitchFamily="34" charset="0"/>
                <a:cs typeface="Times New Roman" panose="02020603050405020304" pitchFamily="18" charset="0"/>
              </a:rPr>
              <a:t>taking or using His name </a:t>
            </a:r>
            <a:r>
              <a:rPr lang="en-US" sz="2800" kern="100" dirty="0">
                <a:effectLst/>
                <a:latin typeface="Verdana" panose="020B0604030504040204" pitchFamily="34" charset="0"/>
                <a:ea typeface="Verdana" panose="020B0604030504040204" pitchFamily="34" charset="0"/>
                <a:cs typeface="Times New Roman" panose="02020603050405020304" pitchFamily="18" charset="0"/>
              </a:rPr>
              <a:t>“</a:t>
            </a:r>
            <a:r>
              <a:rPr lang="en-US" sz="2800" b="1" kern="100" dirty="0">
                <a:effectLst/>
                <a:latin typeface="Verdana" panose="020B0604030504040204" pitchFamily="34" charset="0"/>
                <a:ea typeface="Verdana" panose="020B0604030504040204" pitchFamily="34" charset="0"/>
                <a:cs typeface="Times New Roman" panose="02020603050405020304" pitchFamily="18" charset="0"/>
              </a:rPr>
              <a:t>in vain</a:t>
            </a:r>
            <a:r>
              <a:rPr lang="en-US" sz="2800" kern="100" dirty="0">
                <a:effectLst/>
                <a:latin typeface="Verdana" panose="020B0604030504040204" pitchFamily="34" charset="0"/>
                <a:ea typeface="Verdana" panose="020B0604030504040204" pitchFamily="34" charset="0"/>
                <a:cs typeface="Times New Roman" panose="02020603050405020304" pitchFamily="18" charset="0"/>
              </a:rPr>
              <a:t>”?</a:t>
            </a:r>
          </a:p>
          <a:p>
            <a:endParaRPr lang="en-US" sz="800" dirty="0">
              <a:solidFill>
                <a:srgbClr val="000000"/>
              </a:solidFill>
              <a:latin typeface="Verdana" panose="020B0604030504040204" pitchFamily="34" charset="0"/>
              <a:ea typeface="Verdana" panose="020B0604030504040204" pitchFamily="34" charset="0"/>
            </a:endParaRPr>
          </a:p>
          <a:p>
            <a:pPr algn="l"/>
            <a:r>
              <a:rPr lang="en-US" sz="2200" dirty="0">
                <a:solidFill>
                  <a:srgbClr val="000000"/>
                </a:solidFill>
                <a:latin typeface="Verdana" panose="020B0604030504040204" pitchFamily="34" charset="0"/>
                <a:ea typeface="Verdana" panose="020B0604030504040204" pitchFamily="34" charset="0"/>
              </a:rPr>
              <a:t>Webster's defines vain as</a:t>
            </a:r>
          </a:p>
          <a:p>
            <a:pPr marL="457200" indent="-457200" algn="l">
              <a:buAutoNum type="arabicPeriod"/>
            </a:pPr>
            <a:r>
              <a:rPr lang="en-US" sz="2200" dirty="0">
                <a:solidFill>
                  <a:srgbClr val="000000"/>
                </a:solidFill>
                <a:latin typeface="Verdana" panose="020B0604030504040204" pitchFamily="34" charset="0"/>
                <a:ea typeface="Verdana" panose="020B0604030504040204" pitchFamily="34" charset="0"/>
              </a:rPr>
              <a:t>having no real value or significance; worthless, empty, idle, hollow, etc.</a:t>
            </a:r>
          </a:p>
          <a:p>
            <a:pPr marL="457200" indent="-457200" algn="l">
              <a:buAutoNum type="arabicPeriod"/>
            </a:pPr>
            <a:r>
              <a:rPr lang="en-US" sz="2200" dirty="0">
                <a:solidFill>
                  <a:srgbClr val="000000"/>
                </a:solidFill>
                <a:latin typeface="Verdana" panose="020B0604030504040204" pitchFamily="34" charset="0"/>
                <a:ea typeface="Verdana" panose="020B0604030504040204" pitchFamily="34" charset="0"/>
              </a:rPr>
              <a:t>without force or effect; futile, fruitless, unprofitable, unavailing, etc.</a:t>
            </a:r>
          </a:p>
          <a:p>
            <a:pPr algn="l"/>
            <a:endParaRPr lang="en-US" sz="2200" dirty="0">
              <a:solidFill>
                <a:srgbClr val="000000"/>
              </a:solidFill>
              <a:latin typeface="Verdana" panose="020B0604030504040204" pitchFamily="34" charset="0"/>
              <a:ea typeface="Verdana" panose="020B0604030504040204" pitchFamily="34" charset="0"/>
            </a:endParaRPr>
          </a:p>
          <a:p>
            <a:pPr algn="l"/>
            <a:r>
              <a:rPr lang="en-US" sz="2200" dirty="0">
                <a:solidFill>
                  <a:srgbClr val="000000"/>
                </a:solidFill>
                <a:latin typeface="Verdana" panose="020B0604030504040204" pitchFamily="34" charset="0"/>
                <a:ea typeface="Verdana" panose="020B0604030504040204" pitchFamily="34" charset="0"/>
              </a:rPr>
              <a:t>It is possible to use His name in vain in many ways, and we cannot escape hearing and seeing it everywhere in the world in which we live (stores, restaurants, parks, movies, television, radio, popular music, podcasts, social media, etc.). To be pleasing to God we must not allow the world to affect our devotion to Him.</a:t>
            </a:r>
          </a:p>
          <a:p>
            <a:pPr algn="l"/>
            <a:endParaRPr lang="en-US" sz="2200" dirty="0">
              <a:solidFill>
                <a:srgbClr val="0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226859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173319" y="910806"/>
            <a:ext cx="8827246" cy="5872488"/>
          </a:xfrm>
        </p:spPr>
        <p:txBody>
          <a:bodyPr>
            <a:noAutofit/>
          </a:bodyPr>
          <a:lstStyle/>
          <a:p>
            <a:pPr algn="l"/>
            <a:endParaRPr lang="en-US" sz="2800" kern="100" dirty="0">
              <a:effectLst/>
              <a:latin typeface="Verdana" panose="020B0604030504040204" pitchFamily="34" charset="0"/>
              <a:ea typeface="Verdana" panose="020B0604030504040204" pitchFamily="34" charset="0"/>
              <a:cs typeface="Times New Roman" panose="02020603050405020304" pitchFamily="18" charset="0"/>
            </a:endParaRPr>
          </a:p>
          <a:p>
            <a:pPr algn="l"/>
            <a:r>
              <a:rPr lang="en-US" sz="2800" kern="100" dirty="0">
                <a:effectLst/>
                <a:latin typeface="Verdana" panose="020B0604030504040204" pitchFamily="34" charset="0"/>
                <a:ea typeface="Verdana" panose="020B0604030504040204" pitchFamily="34" charset="0"/>
                <a:cs typeface="Times New Roman" panose="02020603050405020304" pitchFamily="18" charset="0"/>
              </a:rPr>
              <a:t>What is </a:t>
            </a:r>
            <a:r>
              <a:rPr lang="en-US" sz="2800" kern="100" dirty="0">
                <a:latin typeface="Verdana" panose="020B0604030504040204" pitchFamily="34" charset="0"/>
                <a:ea typeface="Verdana" panose="020B0604030504040204" pitchFamily="34" charset="0"/>
                <a:cs typeface="Times New Roman" panose="02020603050405020304" pitchFamily="18" charset="0"/>
              </a:rPr>
              <a:t>taking or using His name </a:t>
            </a:r>
            <a:r>
              <a:rPr lang="en-US" sz="2800" kern="100" dirty="0">
                <a:effectLst/>
                <a:latin typeface="Verdana" panose="020B0604030504040204" pitchFamily="34" charset="0"/>
                <a:ea typeface="Verdana" panose="020B0604030504040204" pitchFamily="34" charset="0"/>
                <a:cs typeface="Times New Roman" panose="02020603050405020304" pitchFamily="18" charset="0"/>
              </a:rPr>
              <a:t>“</a:t>
            </a:r>
            <a:r>
              <a:rPr lang="en-US" sz="2800" b="1" kern="100" dirty="0">
                <a:effectLst/>
                <a:latin typeface="Verdana" panose="020B0604030504040204" pitchFamily="34" charset="0"/>
                <a:ea typeface="Verdana" panose="020B0604030504040204" pitchFamily="34" charset="0"/>
                <a:cs typeface="Times New Roman" panose="02020603050405020304" pitchFamily="18" charset="0"/>
              </a:rPr>
              <a:t>in vain</a:t>
            </a:r>
            <a:r>
              <a:rPr lang="en-US" sz="2800" kern="100" dirty="0">
                <a:effectLst/>
                <a:latin typeface="Verdana" panose="020B0604030504040204" pitchFamily="34" charset="0"/>
                <a:ea typeface="Verdana" panose="020B0604030504040204" pitchFamily="34" charset="0"/>
                <a:cs typeface="Times New Roman" panose="02020603050405020304" pitchFamily="18" charset="0"/>
              </a:rPr>
              <a:t>”?</a:t>
            </a:r>
          </a:p>
          <a:p>
            <a:endParaRPr lang="en-US" sz="800" dirty="0">
              <a:solidFill>
                <a:srgbClr val="000000"/>
              </a:solidFill>
              <a:latin typeface="Verdana" panose="020B0604030504040204" pitchFamily="34" charset="0"/>
              <a:ea typeface="Verdana" panose="020B0604030504040204" pitchFamily="34" charset="0"/>
            </a:endParaRPr>
          </a:p>
          <a:p>
            <a:pPr algn="l"/>
            <a:r>
              <a:rPr lang="en-US" sz="4400" dirty="0">
                <a:solidFill>
                  <a:srgbClr val="000000"/>
                </a:solidFill>
                <a:latin typeface="Verdana" panose="020B0604030504040204" pitchFamily="34" charset="0"/>
                <a:ea typeface="Verdana" panose="020B0604030504040204" pitchFamily="34" charset="0"/>
              </a:rPr>
              <a:t>If we use the name of God and we are not talking either </a:t>
            </a:r>
            <a:r>
              <a:rPr lang="en-US" sz="4400" b="1" dirty="0">
                <a:solidFill>
                  <a:srgbClr val="000000"/>
                </a:solidFill>
                <a:latin typeface="Verdana" panose="020B0604030504040204" pitchFamily="34" charset="0"/>
                <a:ea typeface="Verdana" panose="020B0604030504040204" pitchFamily="34" charset="0"/>
              </a:rPr>
              <a:t>to Him</a:t>
            </a:r>
            <a:r>
              <a:rPr lang="en-US" sz="4400" dirty="0">
                <a:solidFill>
                  <a:srgbClr val="000000"/>
                </a:solidFill>
                <a:latin typeface="Verdana" panose="020B0604030504040204" pitchFamily="34" charset="0"/>
                <a:ea typeface="Verdana" panose="020B0604030504040204" pitchFamily="34" charset="0"/>
              </a:rPr>
              <a:t> or </a:t>
            </a:r>
            <a:r>
              <a:rPr lang="en-US" sz="4400" b="1" dirty="0">
                <a:solidFill>
                  <a:srgbClr val="000000"/>
                </a:solidFill>
                <a:latin typeface="Verdana" panose="020B0604030504040204" pitchFamily="34" charset="0"/>
                <a:ea typeface="Verdana" panose="020B0604030504040204" pitchFamily="34" charset="0"/>
              </a:rPr>
              <a:t>about Him</a:t>
            </a:r>
            <a:r>
              <a:rPr lang="en-US" sz="4400" dirty="0">
                <a:solidFill>
                  <a:srgbClr val="000000"/>
                </a:solidFill>
                <a:latin typeface="Verdana" panose="020B0604030504040204" pitchFamily="34" charset="0"/>
                <a:ea typeface="Verdana" panose="020B0604030504040204" pitchFamily="34" charset="0"/>
              </a:rPr>
              <a:t>, we are taking His name in vain.</a:t>
            </a:r>
          </a:p>
        </p:txBody>
      </p:sp>
    </p:spTree>
    <p:extLst>
      <p:ext uri="{BB962C8B-B14F-4D97-AF65-F5344CB8AC3E}">
        <p14:creationId xmlns:p14="http://schemas.microsoft.com/office/powerpoint/2010/main" val="3263175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173319" y="910806"/>
            <a:ext cx="8827246" cy="5872488"/>
          </a:xfrm>
        </p:spPr>
        <p:txBody>
          <a:bodyPr>
            <a:noAutofit/>
          </a:bodyPr>
          <a:lstStyle/>
          <a:p>
            <a:r>
              <a:rPr lang="en-US" sz="2800" u="sng" dirty="0">
                <a:solidFill>
                  <a:srgbClr val="000000"/>
                </a:solidFill>
                <a:latin typeface="Verdana" panose="020B0604030504040204" pitchFamily="34" charset="0"/>
                <a:ea typeface="Verdana" panose="020B0604030504040204" pitchFamily="34" charset="0"/>
              </a:rPr>
              <a:t>Several ways people use His name in vain:</a:t>
            </a:r>
          </a:p>
          <a:p>
            <a:pPr algn="l"/>
            <a:r>
              <a:rPr lang="en-US" sz="2200" u="sng" dirty="0">
                <a:effectLst/>
                <a:latin typeface="Verdana" panose="020B0604030504040204" pitchFamily="34" charset="0"/>
                <a:ea typeface="Calibri" panose="020F0502020204030204" pitchFamily="34" charset="0"/>
                <a:cs typeface="Times New Roman" panose="02020603050405020304" pitchFamily="18" charset="0"/>
              </a:rPr>
              <a:t>Profanity</a:t>
            </a:r>
            <a:r>
              <a:rPr lang="en-US" sz="2200" dirty="0">
                <a:effectLst/>
                <a:latin typeface="Verdana" panose="020B0604030504040204" pitchFamily="34" charset="0"/>
                <a:ea typeface="Calibri" panose="020F0502020204030204" pitchFamily="34" charset="0"/>
                <a:cs typeface="Times New Roman" panose="02020603050405020304" pitchFamily="18" charset="0"/>
              </a:rPr>
              <a:t>: Using the name of God in blasphemy and cursing, 	calling on Him to damn someone or something.</a:t>
            </a:r>
            <a:br>
              <a:rPr lang="en-US" sz="2200" dirty="0">
                <a:effectLst/>
                <a:latin typeface="Verdana" panose="020B0604030504040204" pitchFamily="34" charset="0"/>
                <a:ea typeface="Calibri" panose="020F0502020204030204" pitchFamily="34" charset="0"/>
                <a:cs typeface="Times New Roman" panose="02020603050405020304" pitchFamily="18" charset="0"/>
              </a:rPr>
            </a:br>
            <a:r>
              <a:rPr lang="en-US" sz="2200" dirty="0">
                <a:effectLst/>
                <a:latin typeface="Verdana" panose="020B0604030504040204" pitchFamily="34" charset="0"/>
                <a:ea typeface="Calibri" panose="020F0502020204030204" pitchFamily="34" charset="0"/>
                <a:cs typeface="Times New Roman" panose="02020603050405020304" pitchFamily="18" charset="0"/>
              </a:rPr>
              <a:t>	</a:t>
            </a:r>
            <a:r>
              <a:rPr lang="en-US" sz="2000" dirty="0">
                <a:effectLst/>
                <a:latin typeface="Verdana" panose="020B0604030504040204" pitchFamily="34" charset="0"/>
                <a:ea typeface="Calibri" panose="020F0502020204030204" pitchFamily="34" charset="0"/>
                <a:cs typeface="Times New Roman" panose="02020603050405020304" pitchFamily="18" charset="0"/>
              </a:rPr>
              <a:t>(See Luke 6:27-28)</a:t>
            </a:r>
          </a:p>
          <a:p>
            <a:pPr algn="l"/>
            <a:r>
              <a:rPr lang="en-US" sz="2200" u="sng" dirty="0">
                <a:effectLst/>
                <a:latin typeface="Verdana" panose="020B0604030504040204" pitchFamily="34" charset="0"/>
                <a:ea typeface="Calibri" panose="020F0502020204030204" pitchFamily="34" charset="0"/>
                <a:cs typeface="Times New Roman" panose="02020603050405020304" pitchFamily="18" charset="0"/>
              </a:rPr>
              <a:t>Frivolity</a:t>
            </a:r>
            <a:r>
              <a:rPr lang="en-US" sz="2200" dirty="0">
                <a:effectLst/>
                <a:latin typeface="Verdana" panose="020B0604030504040204" pitchFamily="34" charset="0"/>
                <a:ea typeface="Calibri" panose="020F0502020204030204" pitchFamily="34" charset="0"/>
                <a:cs typeface="Times New Roman" panose="02020603050405020304" pitchFamily="18" charset="0"/>
              </a:rPr>
              <a:t>: Using the name of God in a superficial, careless 	way</a:t>
            </a:r>
            <a:r>
              <a:rPr lang="en-US" sz="2200" dirty="0">
                <a:latin typeface="Verdana" panose="020B0604030504040204" pitchFamily="34" charset="0"/>
                <a:ea typeface="Calibri" panose="020F0502020204030204" pitchFamily="34" charset="0"/>
                <a:cs typeface="Times New Roman" panose="02020603050405020304" pitchFamily="18" charset="0"/>
              </a:rPr>
              <a:t>, without regard to its sacred meaning.</a:t>
            </a:r>
            <a:br>
              <a:rPr lang="en-US" sz="2200" dirty="0">
                <a:latin typeface="Verdana" panose="020B0604030504040204" pitchFamily="34" charset="0"/>
                <a:ea typeface="Calibri" panose="020F0502020204030204" pitchFamily="34" charset="0"/>
                <a:cs typeface="Times New Roman" panose="02020603050405020304" pitchFamily="18" charset="0"/>
              </a:rPr>
            </a:br>
            <a:r>
              <a:rPr lang="en-US" sz="2200" dirty="0">
                <a:latin typeface="Verdana" panose="020B0604030504040204" pitchFamily="34" charset="0"/>
                <a:ea typeface="Calibri" panose="020F0502020204030204" pitchFamily="34" charset="0"/>
                <a:cs typeface="Times New Roman" panose="02020603050405020304" pitchFamily="18" charset="0"/>
              </a:rPr>
              <a:t>	</a:t>
            </a:r>
            <a:r>
              <a:rPr lang="en-US" sz="2000" dirty="0">
                <a:latin typeface="Verdana" panose="020B0604030504040204" pitchFamily="34" charset="0"/>
                <a:ea typeface="Calibri" panose="020F0502020204030204" pitchFamily="34" charset="0"/>
                <a:cs typeface="Times New Roman" panose="02020603050405020304" pitchFamily="18" charset="0"/>
              </a:rPr>
              <a:t>(See Matthew 12:33-37)</a:t>
            </a:r>
            <a:endParaRPr lang="en-US" sz="2000" dirty="0">
              <a:solidFill>
                <a:srgbClr val="000000"/>
              </a:solidFill>
              <a:latin typeface="Verdana" panose="020B0604030504040204" pitchFamily="34" charset="0"/>
              <a:ea typeface="Verdana" panose="020B0604030504040204" pitchFamily="34" charset="0"/>
            </a:endParaRPr>
          </a:p>
          <a:p>
            <a:pPr algn="l"/>
            <a:r>
              <a:rPr lang="en-US" sz="2200" u="sng" dirty="0">
                <a:solidFill>
                  <a:srgbClr val="000000"/>
                </a:solidFill>
                <a:latin typeface="Verdana" panose="020B0604030504040204" pitchFamily="34" charset="0"/>
                <a:ea typeface="Verdana" panose="020B0604030504040204" pitchFamily="34" charset="0"/>
              </a:rPr>
              <a:t>Hypocrisy</a:t>
            </a:r>
            <a:r>
              <a:rPr lang="en-US" sz="2200" dirty="0">
                <a:solidFill>
                  <a:srgbClr val="000000"/>
                </a:solidFill>
                <a:latin typeface="Verdana" panose="020B0604030504040204" pitchFamily="34" charset="0"/>
                <a:ea typeface="Verdana" panose="020B0604030504040204" pitchFamily="34" charset="0"/>
              </a:rPr>
              <a:t>: Professing to wear the name of Christ but acting 	in a way that disgraces Him.</a:t>
            </a:r>
            <a:r>
              <a:rPr lang="en-US" sz="2400" kern="100" dirty="0">
                <a:effectLst/>
                <a:latin typeface="Verdana" panose="020B0604030504040204" pitchFamily="34" charset="0"/>
                <a:ea typeface="Calibri" panose="020F0502020204030204" pitchFamily="34" charset="0"/>
                <a:cs typeface="Times New Roman" panose="02020603050405020304" pitchFamily="18" charset="0"/>
              </a:rPr>
              <a:t> </a:t>
            </a:r>
            <a:br>
              <a:rPr lang="en-US" sz="2400" kern="100" dirty="0">
                <a:effectLst/>
                <a:latin typeface="Verdana" panose="020B0604030504040204" pitchFamily="34" charset="0"/>
                <a:ea typeface="Calibri" panose="020F0502020204030204" pitchFamily="34" charset="0"/>
                <a:cs typeface="Times New Roman" panose="02020603050405020304" pitchFamily="18" charset="0"/>
              </a:rPr>
            </a:br>
            <a:r>
              <a:rPr lang="en-US" sz="2400" kern="100" dirty="0">
                <a:effectLst/>
                <a:latin typeface="Verdana" panose="020B0604030504040204" pitchFamily="34" charset="0"/>
                <a:ea typeface="Calibri" panose="020F0502020204030204" pitchFamily="34" charset="0"/>
                <a:cs typeface="Times New Roman" panose="02020603050405020304" pitchFamily="18" charset="0"/>
              </a:rPr>
              <a:t>	</a:t>
            </a:r>
            <a:r>
              <a:rPr lang="en-US" sz="2000" kern="100" dirty="0">
                <a:effectLst/>
                <a:latin typeface="Verdana" panose="020B0604030504040204" pitchFamily="34" charset="0"/>
                <a:ea typeface="Calibri" panose="020F0502020204030204" pitchFamily="34" charset="0"/>
                <a:cs typeface="Times New Roman" panose="02020603050405020304" pitchFamily="18" charset="0"/>
              </a:rPr>
              <a:t>(See Matthew 7:21-26; 15:7-9)</a:t>
            </a:r>
            <a:endParaRPr lang="en-US" sz="2000" dirty="0">
              <a:solidFill>
                <a:srgbClr val="000000"/>
              </a:solidFill>
              <a:latin typeface="Verdana" panose="020B0604030504040204" pitchFamily="34" charset="0"/>
              <a:ea typeface="Verdana" panose="020B0604030504040204" pitchFamily="34" charset="0"/>
            </a:endParaRPr>
          </a:p>
          <a:p>
            <a:pPr algn="l"/>
            <a:r>
              <a:rPr lang="en-US" sz="2200" u="sng" dirty="0">
                <a:solidFill>
                  <a:srgbClr val="000000"/>
                </a:solidFill>
                <a:latin typeface="Verdana" panose="020B0604030504040204" pitchFamily="34" charset="0"/>
                <a:ea typeface="Verdana" panose="020B0604030504040204" pitchFamily="34" charset="0"/>
              </a:rPr>
              <a:t>Covenant-breaking</a:t>
            </a:r>
            <a:r>
              <a:rPr lang="en-US" sz="2200" dirty="0">
                <a:solidFill>
                  <a:srgbClr val="000000"/>
                </a:solidFill>
                <a:latin typeface="Verdana" panose="020B0604030504040204" pitchFamily="34" charset="0"/>
                <a:ea typeface="Verdana" panose="020B0604030504040204" pitchFamily="34" charset="0"/>
              </a:rPr>
              <a:t>: Making vows or promises in God’s name 	and not keeping them. </a:t>
            </a:r>
            <a:r>
              <a:rPr lang="en-US" sz="2000" kern="100" dirty="0">
                <a:effectLst/>
                <a:latin typeface="Verdana" panose="020B0604030504040204" pitchFamily="34" charset="0"/>
                <a:ea typeface="Calibri" panose="020F0502020204030204" pitchFamily="34" charset="0"/>
                <a:cs typeface="Times New Roman" panose="02020603050405020304" pitchFamily="18" charset="0"/>
              </a:rPr>
              <a:t>(See Matthew 5:33-37; 19:4-6)</a:t>
            </a:r>
            <a:endParaRPr lang="en-US" sz="2000" dirty="0">
              <a:solidFill>
                <a:srgbClr val="000000"/>
              </a:solidFill>
              <a:latin typeface="Verdana" panose="020B0604030504040204" pitchFamily="34" charset="0"/>
              <a:ea typeface="Verdana" panose="020B0604030504040204" pitchFamily="34" charset="0"/>
            </a:endParaRPr>
          </a:p>
          <a:p>
            <a:pPr algn="l"/>
            <a:r>
              <a:rPr lang="en-US" sz="2200" u="sng" dirty="0">
                <a:solidFill>
                  <a:srgbClr val="000000"/>
                </a:solidFill>
                <a:latin typeface="Verdana" panose="020B0604030504040204" pitchFamily="34" charset="0"/>
                <a:ea typeface="Verdana" panose="020B0604030504040204" pitchFamily="34" charset="0"/>
              </a:rPr>
              <a:t>Swearing</a:t>
            </a:r>
            <a:r>
              <a:rPr lang="en-US" sz="2200" dirty="0">
                <a:solidFill>
                  <a:srgbClr val="000000"/>
                </a:solidFill>
                <a:latin typeface="Verdana" panose="020B0604030504040204" pitchFamily="34" charset="0"/>
                <a:ea typeface="Verdana" panose="020B0604030504040204" pitchFamily="34" charset="0"/>
              </a:rPr>
              <a:t>: mentioning the name of God in the form of an 	oath, but as a by-word, to no purpose at all, or 	false swearing – calling God as a witness to a lie.</a:t>
            </a:r>
            <a:r>
              <a:rPr lang="en-US" sz="1800" kern="100" dirty="0">
                <a:effectLst/>
                <a:latin typeface="Verdana" panose="020B0604030504040204" pitchFamily="34" charset="0"/>
                <a:ea typeface="Calibri" panose="020F0502020204030204" pitchFamily="34" charset="0"/>
                <a:cs typeface="Times New Roman" panose="02020603050405020304" pitchFamily="18" charset="0"/>
              </a:rPr>
              <a:t> 		</a:t>
            </a:r>
            <a:r>
              <a:rPr lang="en-US" sz="2000" kern="100" dirty="0">
                <a:effectLst/>
                <a:latin typeface="Verdana" panose="020B0604030504040204" pitchFamily="34" charset="0"/>
                <a:ea typeface="Calibri" panose="020F0502020204030204" pitchFamily="34" charset="0"/>
                <a:cs typeface="Times New Roman" panose="02020603050405020304" pitchFamily="18" charset="0"/>
              </a:rPr>
              <a:t>(See James 5:12)</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US" sz="2200" dirty="0">
              <a:solidFill>
                <a:srgbClr val="0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96010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297611"/>
            <a:ext cx="8426824" cy="921590"/>
          </a:xfrm>
        </p:spPr>
        <p:txBody>
          <a:bodyPr>
            <a:normAutofit fontScale="90000"/>
          </a:bodyPr>
          <a:lstStyle/>
          <a:p>
            <a:r>
              <a:rPr lang="en-US" b="1" dirty="0">
                <a:latin typeface="+mn-lt"/>
              </a:rPr>
              <a:t>THE 10 COMMANDMENTS</a:t>
            </a: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259976" y="1314824"/>
            <a:ext cx="8674848" cy="5024435"/>
          </a:xfrm>
        </p:spPr>
        <p:txBody>
          <a:bodyPr>
            <a:noAutofit/>
          </a:bodyPr>
          <a:lstStyle/>
          <a:p>
            <a:pPr marL="457200" indent="-457200" algn="l">
              <a:buAutoNum type="arabicPeriod"/>
            </a:pPr>
            <a:r>
              <a:rPr lang="en-US" b="1" i="1" dirty="0">
                <a:solidFill>
                  <a:srgbClr val="000000"/>
                </a:solidFill>
                <a:latin typeface="system-ui"/>
              </a:rPr>
              <a:t>You shall have no other gods before Me.</a:t>
            </a:r>
          </a:p>
          <a:p>
            <a:pPr marL="457200" indent="-457200" algn="l">
              <a:buAutoNum type="arabicPeriod"/>
            </a:pPr>
            <a:r>
              <a:rPr lang="en-US" b="1" i="1" dirty="0">
                <a:solidFill>
                  <a:srgbClr val="000000"/>
                </a:solidFill>
                <a:latin typeface="system-ui"/>
              </a:rPr>
              <a:t>You shall not make idols.</a:t>
            </a:r>
          </a:p>
          <a:p>
            <a:pPr marL="457200" indent="-457200" algn="l">
              <a:buAutoNum type="arabicPeriod"/>
            </a:pPr>
            <a:r>
              <a:rPr lang="en-US" sz="2600" b="1" i="1" u="sng" dirty="0">
                <a:solidFill>
                  <a:srgbClr val="000000"/>
                </a:solidFill>
                <a:latin typeface="system-ui"/>
              </a:rPr>
              <a:t>You shall not take the name of the LORD your God in vain.</a:t>
            </a:r>
          </a:p>
          <a:p>
            <a:pPr marL="457200" indent="-457200" algn="l">
              <a:buAutoNum type="arabicPeriod"/>
            </a:pPr>
            <a:r>
              <a:rPr lang="en-US" b="1" i="1" dirty="0">
                <a:solidFill>
                  <a:srgbClr val="000000"/>
                </a:solidFill>
                <a:latin typeface="system-ui"/>
              </a:rPr>
              <a:t>Remember the Sabbath day, to keep it holy.</a:t>
            </a:r>
          </a:p>
          <a:p>
            <a:pPr marL="457200" indent="-457200" algn="l">
              <a:buAutoNum type="arabicPeriod"/>
            </a:pPr>
            <a:r>
              <a:rPr lang="en-US" b="1" i="1" dirty="0">
                <a:solidFill>
                  <a:srgbClr val="000000"/>
                </a:solidFill>
                <a:latin typeface="system-ui"/>
              </a:rPr>
              <a:t>Honor your father and your mother.</a:t>
            </a:r>
          </a:p>
          <a:p>
            <a:pPr marL="457200" indent="-457200" algn="l">
              <a:buAutoNum type="arabicPeriod"/>
            </a:pPr>
            <a:r>
              <a:rPr lang="en-US" b="1" i="1" dirty="0">
                <a:solidFill>
                  <a:srgbClr val="000000"/>
                </a:solidFill>
                <a:latin typeface="system-ui"/>
              </a:rPr>
              <a:t>You shall not murder.</a:t>
            </a:r>
          </a:p>
          <a:p>
            <a:pPr marL="457200" indent="-457200" algn="l">
              <a:buAutoNum type="arabicPeriod"/>
            </a:pPr>
            <a:r>
              <a:rPr lang="en-US" b="1" i="1" dirty="0">
                <a:solidFill>
                  <a:srgbClr val="000000"/>
                </a:solidFill>
                <a:latin typeface="system-ui"/>
              </a:rPr>
              <a:t>You shall not commit adultery.</a:t>
            </a:r>
          </a:p>
          <a:p>
            <a:pPr marL="457200" indent="-457200" algn="l">
              <a:buAutoNum type="arabicPeriod"/>
            </a:pPr>
            <a:r>
              <a:rPr lang="en-US" b="1" i="1" dirty="0">
                <a:solidFill>
                  <a:srgbClr val="000000"/>
                </a:solidFill>
                <a:latin typeface="system-ui"/>
              </a:rPr>
              <a:t>You shall not steal.</a:t>
            </a:r>
          </a:p>
          <a:p>
            <a:pPr marL="457200" indent="-457200" algn="l">
              <a:buAutoNum type="arabicPeriod"/>
            </a:pPr>
            <a:r>
              <a:rPr lang="en-US" b="1" i="1" dirty="0">
                <a:solidFill>
                  <a:srgbClr val="000000"/>
                </a:solidFill>
                <a:latin typeface="system-ui"/>
              </a:rPr>
              <a:t>You shall not bear false witness against your neighbor.</a:t>
            </a:r>
          </a:p>
          <a:p>
            <a:pPr marL="457200" indent="-457200" algn="l">
              <a:buAutoNum type="arabicPeriod"/>
            </a:pPr>
            <a:r>
              <a:rPr lang="en-US" b="1" i="1" dirty="0">
                <a:solidFill>
                  <a:srgbClr val="000000"/>
                </a:solidFill>
                <a:latin typeface="system-ui"/>
              </a:rPr>
              <a:t>You shall not covet.</a:t>
            </a:r>
          </a:p>
          <a:p>
            <a:r>
              <a:rPr lang="en-US" b="1" dirty="0">
                <a:solidFill>
                  <a:srgbClr val="000000"/>
                </a:solidFill>
                <a:latin typeface="system-ui"/>
              </a:rPr>
              <a:t>(see Exodus 20:3-17)</a:t>
            </a:r>
          </a:p>
        </p:txBody>
      </p:sp>
    </p:spTree>
    <p:extLst>
      <p:ext uri="{BB962C8B-B14F-4D97-AF65-F5344CB8AC3E}">
        <p14:creationId xmlns:p14="http://schemas.microsoft.com/office/powerpoint/2010/main" val="3656078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173318" y="910806"/>
            <a:ext cx="8845175" cy="5872488"/>
          </a:xfrm>
        </p:spPr>
        <p:txBody>
          <a:bodyPr>
            <a:noAutofit/>
          </a:bodyPr>
          <a:lstStyle/>
          <a:p>
            <a:pPr algn="l"/>
            <a:endParaRPr lang="en-US" sz="2800" dirty="0">
              <a:solidFill>
                <a:srgbClr val="000000"/>
              </a:solidFill>
              <a:latin typeface="Verdana" panose="020B0604030504040204" pitchFamily="34" charset="0"/>
              <a:ea typeface="Verdana" panose="020B0604030504040204" pitchFamily="34" charset="0"/>
            </a:endParaRPr>
          </a:p>
          <a:p>
            <a:pPr algn="l"/>
            <a:r>
              <a:rPr lang="en-US" sz="2800" dirty="0">
                <a:solidFill>
                  <a:srgbClr val="000000"/>
                </a:solidFill>
                <a:latin typeface="Verdana" panose="020B0604030504040204" pitchFamily="34" charset="0"/>
                <a:ea typeface="Verdana" panose="020B0604030504040204" pitchFamily="34" charset="0"/>
              </a:rPr>
              <a:t>One popular way people use His name in vain:</a:t>
            </a:r>
          </a:p>
          <a:p>
            <a:r>
              <a:rPr lang="en-US" sz="8000" b="1" dirty="0">
                <a:solidFill>
                  <a:srgbClr val="000000"/>
                </a:solidFill>
                <a:latin typeface="Verdana" panose="020B0604030504040204" pitchFamily="34" charset="0"/>
                <a:ea typeface="Verdana" panose="020B0604030504040204" pitchFamily="34" charset="0"/>
              </a:rPr>
              <a:t>OMG!</a:t>
            </a:r>
          </a:p>
          <a:p>
            <a:r>
              <a:rPr lang="en-US" sz="2800" dirty="0">
                <a:solidFill>
                  <a:srgbClr val="000000"/>
                </a:solidFill>
                <a:latin typeface="Verdana" panose="020B0604030504040204" pitchFamily="34" charset="0"/>
                <a:ea typeface="Verdana" panose="020B0604030504040204" pitchFamily="34" charset="0"/>
              </a:rPr>
              <a:t>“O my God” is found in the scriptures 25 times, “O God” is found 102 times, in every single instance, the words are used in prayer to God.</a:t>
            </a:r>
          </a:p>
          <a:p>
            <a:endParaRPr lang="en-US" sz="2800" dirty="0">
              <a:solidFill>
                <a:srgbClr val="000000"/>
              </a:solidFill>
              <a:latin typeface="Verdana" panose="020B0604030504040204" pitchFamily="34" charset="0"/>
              <a:ea typeface="Verdana" panose="020B0604030504040204" pitchFamily="34" charset="0"/>
            </a:endParaRPr>
          </a:p>
          <a:p>
            <a:r>
              <a:rPr lang="en-US" sz="2800" dirty="0">
                <a:solidFill>
                  <a:srgbClr val="000000"/>
                </a:solidFill>
                <a:latin typeface="Verdana" panose="020B0604030504040204" pitchFamily="34" charset="0"/>
                <a:ea typeface="Verdana" panose="020B0604030504040204" pitchFamily="34" charset="0"/>
              </a:rPr>
              <a:t>The only time the words “O my God” or “O God” should be on our lips is in prayer to our Father. Otherwise, we are using His name in vain.</a:t>
            </a:r>
          </a:p>
          <a:p>
            <a:endParaRPr lang="en-US" sz="2800" dirty="0">
              <a:solidFill>
                <a:srgbClr val="0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88839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173319" y="910806"/>
            <a:ext cx="8827246" cy="5872488"/>
          </a:xfrm>
        </p:spPr>
        <p:txBody>
          <a:bodyPr>
            <a:noAutofit/>
          </a:bodyPr>
          <a:lstStyle/>
          <a:p>
            <a:pPr algn="l"/>
            <a:endParaRPr lang="en-US" sz="2600" dirty="0">
              <a:solidFill>
                <a:srgbClr val="000000"/>
              </a:solidFill>
              <a:latin typeface="Verdana" panose="020B0604030504040204" pitchFamily="34" charset="0"/>
              <a:ea typeface="Verdana" panose="020B0604030504040204" pitchFamily="34" charset="0"/>
            </a:endParaRPr>
          </a:p>
          <a:p>
            <a:pPr algn="l"/>
            <a:r>
              <a:rPr lang="en-US" sz="2600" dirty="0">
                <a:solidFill>
                  <a:srgbClr val="000000"/>
                </a:solidFill>
                <a:latin typeface="Verdana" panose="020B0604030504040204" pitchFamily="34" charset="0"/>
                <a:ea typeface="Verdana" panose="020B0604030504040204" pitchFamily="34" charset="0"/>
              </a:rPr>
              <a:t>If we don’t have the proper reverence for the name of God, we have become His enemies.</a:t>
            </a:r>
          </a:p>
          <a:p>
            <a:pPr algn="l"/>
            <a:endParaRPr lang="en-US" sz="2800" i="1" kern="100" dirty="0">
              <a:effectLst/>
              <a:latin typeface="Verdana" panose="020B060403050404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200" i="1" kern="100" dirty="0">
                <a:effectLst/>
                <a:latin typeface="Verdana" panose="020B0604030504040204" pitchFamily="34" charset="0"/>
                <a:ea typeface="Calibri" panose="020F0502020204030204" pitchFamily="34" charset="0"/>
                <a:cs typeface="Times New Roman" panose="02020603050405020304" pitchFamily="18" charset="0"/>
              </a:rPr>
              <a:t>“For they speak against You wickedly, and Your enemies take </a:t>
            </a:r>
            <a:r>
              <a:rPr lang="en-US" sz="2200" b="1" i="1" kern="100" dirty="0">
                <a:effectLst/>
                <a:latin typeface="Verdana" panose="020B0604030504040204" pitchFamily="34" charset="0"/>
                <a:ea typeface="Calibri" panose="020F0502020204030204" pitchFamily="34" charset="0"/>
                <a:cs typeface="Times New Roman" panose="02020603050405020304" pitchFamily="18" charset="0"/>
              </a:rPr>
              <a:t>Your name </a:t>
            </a:r>
            <a:r>
              <a:rPr lang="en-US" sz="2200" i="1" kern="100" dirty="0">
                <a:effectLst/>
                <a:latin typeface="Verdana" panose="020B0604030504040204" pitchFamily="34" charset="0"/>
                <a:ea typeface="Calibri" panose="020F0502020204030204" pitchFamily="34" charset="0"/>
                <a:cs typeface="Times New Roman" panose="02020603050405020304" pitchFamily="18" charset="0"/>
              </a:rPr>
              <a:t>in vain.”</a:t>
            </a:r>
            <a:r>
              <a:rPr lang="en-US" sz="2200" kern="100" dirty="0">
                <a:effectLst/>
                <a:latin typeface="Verdana" panose="020B0604030504040204" pitchFamily="34" charset="0"/>
                <a:ea typeface="Calibri" panose="020F0502020204030204" pitchFamily="34" charset="0"/>
                <a:cs typeface="Times New Roman" panose="02020603050405020304" pitchFamily="18" charset="0"/>
              </a:rPr>
              <a:t> (Psalms 139:20)</a:t>
            </a:r>
          </a:p>
          <a:p>
            <a:pPr marL="0" marR="0">
              <a:lnSpc>
                <a:spcPct val="107000"/>
              </a:lnSpc>
              <a:spcBef>
                <a:spcPts val="0"/>
              </a:spcBef>
              <a:spcAft>
                <a:spcPts val="800"/>
              </a:spcAft>
            </a:pP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n-US" sz="2200" i="1" kern="100" dirty="0">
                <a:latin typeface="Verdana" panose="020B0604030504040204" pitchFamily="34" charset="0"/>
                <a:ea typeface="Calibri" panose="020F0502020204030204" pitchFamily="34" charset="0"/>
                <a:cs typeface="Times New Roman" panose="02020603050405020304" pitchFamily="18" charset="0"/>
              </a:rPr>
              <a:t>“How long, O God, will the adversary revile, And the enemy spurn </a:t>
            </a:r>
            <a:r>
              <a:rPr lang="en-US" sz="2200" b="1" i="1" kern="100" dirty="0">
                <a:latin typeface="Verdana" panose="020B0604030504040204" pitchFamily="34" charset="0"/>
                <a:ea typeface="Calibri" panose="020F0502020204030204" pitchFamily="34" charset="0"/>
                <a:cs typeface="Times New Roman" panose="02020603050405020304" pitchFamily="18" charset="0"/>
              </a:rPr>
              <a:t>Your name </a:t>
            </a:r>
            <a:r>
              <a:rPr lang="en-US" sz="2200" i="1" kern="100" dirty="0">
                <a:latin typeface="Verdana" panose="020B0604030504040204" pitchFamily="34" charset="0"/>
                <a:ea typeface="Calibri" panose="020F0502020204030204" pitchFamily="34" charset="0"/>
                <a:cs typeface="Times New Roman" panose="02020603050405020304" pitchFamily="18" charset="0"/>
              </a:rPr>
              <a:t>forever?” </a:t>
            </a:r>
            <a:r>
              <a:rPr lang="en-US" sz="2200" kern="100" dirty="0">
                <a:latin typeface="Verdana" panose="020B0604030504040204" pitchFamily="34" charset="0"/>
                <a:ea typeface="Calibri" panose="020F0502020204030204" pitchFamily="34" charset="0"/>
                <a:cs typeface="Times New Roman" panose="02020603050405020304" pitchFamily="18" charset="0"/>
              </a:rPr>
              <a:t>(Psalms 74:10)</a:t>
            </a:r>
          </a:p>
        </p:txBody>
      </p:sp>
    </p:spTree>
    <p:extLst>
      <p:ext uri="{BB962C8B-B14F-4D97-AF65-F5344CB8AC3E}">
        <p14:creationId xmlns:p14="http://schemas.microsoft.com/office/powerpoint/2010/main" val="846468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173319" y="910806"/>
            <a:ext cx="8827246" cy="5872488"/>
          </a:xfrm>
        </p:spPr>
        <p:txBody>
          <a:bodyPr>
            <a:noAutofit/>
          </a:bodyPr>
          <a:lstStyle/>
          <a:p>
            <a:pPr algn="l">
              <a:lnSpc>
                <a:spcPct val="107000"/>
              </a:lnSpc>
              <a:spcBef>
                <a:spcPts val="0"/>
              </a:spcBef>
              <a:spcAft>
                <a:spcPts val="800"/>
              </a:spcAft>
            </a:pPr>
            <a:endParaRPr lang="en-US" sz="2600" dirty="0">
              <a:solidFill>
                <a:srgbClr val="000000"/>
              </a:solidFill>
              <a:latin typeface="Verdana" panose="020B0604030504040204" pitchFamily="34" charset="0"/>
              <a:ea typeface="Verdana" panose="020B0604030504040204" pitchFamily="34" charset="0"/>
            </a:endParaRPr>
          </a:p>
          <a:p>
            <a:pPr algn="l">
              <a:lnSpc>
                <a:spcPct val="107000"/>
              </a:lnSpc>
              <a:spcBef>
                <a:spcPts val="0"/>
              </a:spcBef>
              <a:spcAft>
                <a:spcPts val="800"/>
              </a:spcAft>
            </a:pPr>
            <a:r>
              <a:rPr lang="en-US" sz="2600" dirty="0">
                <a:solidFill>
                  <a:srgbClr val="000000"/>
                </a:solidFill>
                <a:latin typeface="Verdana" panose="020B0604030504040204" pitchFamily="34" charset="0"/>
                <a:ea typeface="Verdana" panose="020B0604030504040204" pitchFamily="34" charset="0"/>
              </a:rPr>
              <a:t>If we have the proper reverence for the name of God, we </a:t>
            </a:r>
            <a:r>
              <a:rPr lang="en-US" sz="2600" kern="100" dirty="0">
                <a:latin typeface="Verdana" panose="020B0604030504040204" pitchFamily="34" charset="0"/>
                <a:ea typeface="Verdana" panose="020B0604030504040204" pitchFamily="34" charset="0"/>
                <a:cs typeface="Times New Roman" panose="02020603050405020304" pitchFamily="18" charset="0"/>
              </a:rPr>
              <a:t>must be thankful, glorify, bless, and praise His name.</a:t>
            </a:r>
          </a:p>
          <a:p>
            <a:pPr marL="0" marR="0">
              <a:lnSpc>
                <a:spcPct val="107000"/>
              </a:lnSpc>
              <a:spcBef>
                <a:spcPts val="0"/>
              </a:spcBef>
              <a:spcAft>
                <a:spcPts val="800"/>
              </a:spcAft>
            </a:pPr>
            <a:r>
              <a:rPr lang="en-US" sz="2200" i="1" kern="100" dirty="0">
                <a:effectLst/>
                <a:latin typeface="Verdana" panose="020B0604030504040204" pitchFamily="34" charset="0"/>
                <a:ea typeface="Calibri" panose="020F0502020204030204" pitchFamily="34" charset="0"/>
                <a:cs typeface="Times New Roman" panose="02020603050405020304" pitchFamily="18" charset="0"/>
              </a:rPr>
              <a:t>“Surely the righteous will give thanks to </a:t>
            </a:r>
            <a:r>
              <a:rPr lang="en-US" sz="2200" b="1" i="1" kern="100" dirty="0">
                <a:effectLst/>
                <a:latin typeface="Verdana" panose="020B0604030504040204" pitchFamily="34" charset="0"/>
                <a:ea typeface="Calibri" panose="020F0502020204030204" pitchFamily="34" charset="0"/>
                <a:cs typeface="Times New Roman" panose="02020603050405020304" pitchFamily="18" charset="0"/>
              </a:rPr>
              <a:t>Your name</a:t>
            </a:r>
            <a:r>
              <a:rPr lang="en-US" sz="2200" i="1" kern="100" dirty="0">
                <a:effectLst/>
                <a:latin typeface="Verdana" panose="020B0604030504040204" pitchFamily="34" charset="0"/>
                <a:ea typeface="Calibri" panose="020F0502020204030204" pitchFamily="34" charset="0"/>
                <a:cs typeface="Times New Roman" panose="02020603050405020304" pitchFamily="18" charset="0"/>
              </a:rPr>
              <a:t>; The upright will dwell in Your presence.”</a:t>
            </a:r>
            <a:r>
              <a:rPr lang="en-US" sz="2200" kern="100" dirty="0">
                <a:effectLst/>
                <a:latin typeface="Verdana" panose="020B0604030504040204" pitchFamily="34" charset="0"/>
                <a:ea typeface="Calibri" panose="020F0502020204030204" pitchFamily="34" charset="0"/>
                <a:cs typeface="Times New Roman" panose="02020603050405020304" pitchFamily="18" charset="0"/>
              </a:rPr>
              <a:t> (Psalms 140:13)</a:t>
            </a:r>
          </a:p>
          <a:p>
            <a:pPr marL="0" marR="0">
              <a:lnSpc>
                <a:spcPct val="107000"/>
              </a:lnSpc>
              <a:spcBef>
                <a:spcPts val="0"/>
              </a:spcBef>
              <a:spcAft>
                <a:spcPts val="800"/>
              </a:spcAft>
            </a:pP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200" i="1" kern="100" dirty="0">
                <a:effectLst/>
                <a:latin typeface="Verdana" panose="020B0604030504040204" pitchFamily="34" charset="0"/>
                <a:ea typeface="Calibri" panose="020F0502020204030204" pitchFamily="34" charset="0"/>
                <a:cs typeface="Times New Roman" panose="02020603050405020304" pitchFamily="18" charset="0"/>
              </a:rPr>
              <a:t>“I will give thanks to You, O Lord my God, with all my heart, And will glorify </a:t>
            </a:r>
            <a:r>
              <a:rPr lang="en-US" sz="2200" b="1" i="1" kern="100" dirty="0">
                <a:effectLst/>
                <a:latin typeface="Verdana" panose="020B0604030504040204" pitchFamily="34" charset="0"/>
                <a:ea typeface="Calibri" panose="020F0502020204030204" pitchFamily="34" charset="0"/>
                <a:cs typeface="Times New Roman" panose="02020603050405020304" pitchFamily="18" charset="0"/>
              </a:rPr>
              <a:t>Your name </a:t>
            </a:r>
            <a:r>
              <a:rPr lang="en-US" sz="2200" i="1" kern="100" dirty="0">
                <a:effectLst/>
                <a:latin typeface="Verdana" panose="020B0604030504040204" pitchFamily="34" charset="0"/>
                <a:ea typeface="Calibri" panose="020F0502020204030204" pitchFamily="34" charset="0"/>
                <a:cs typeface="Times New Roman" panose="02020603050405020304" pitchFamily="18" charset="0"/>
              </a:rPr>
              <a:t>forever.”</a:t>
            </a:r>
            <a:r>
              <a:rPr lang="en-US" sz="2200" kern="100" dirty="0">
                <a:effectLst/>
                <a:latin typeface="Verdana" panose="020B0604030504040204" pitchFamily="34" charset="0"/>
                <a:ea typeface="Calibri" panose="020F0502020204030204" pitchFamily="34" charset="0"/>
                <a:cs typeface="Times New Roman" panose="02020603050405020304" pitchFamily="18" charset="0"/>
              </a:rPr>
              <a:t> (Psalms 86:12)</a:t>
            </a:r>
          </a:p>
          <a:p>
            <a:pPr marL="0" marR="0">
              <a:lnSpc>
                <a:spcPct val="107000"/>
              </a:lnSpc>
              <a:spcBef>
                <a:spcPts val="0"/>
              </a:spcBef>
              <a:spcAft>
                <a:spcPts val="800"/>
              </a:spcAft>
            </a:pP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200" i="1" kern="100" dirty="0">
                <a:effectLst/>
                <a:latin typeface="Verdana" panose="020B0604030504040204" pitchFamily="34" charset="0"/>
                <a:ea typeface="Calibri" panose="020F0502020204030204" pitchFamily="34" charset="0"/>
                <a:cs typeface="Times New Roman" panose="02020603050405020304" pitchFamily="18" charset="0"/>
              </a:rPr>
              <a:t>“I will extol You, my God, O King, And I will bless </a:t>
            </a:r>
            <a:r>
              <a:rPr lang="en-US" sz="2200" b="1" i="1" kern="100" dirty="0">
                <a:effectLst/>
                <a:latin typeface="Verdana" panose="020B0604030504040204" pitchFamily="34" charset="0"/>
                <a:ea typeface="Calibri" panose="020F0502020204030204" pitchFamily="34" charset="0"/>
                <a:cs typeface="Times New Roman" panose="02020603050405020304" pitchFamily="18" charset="0"/>
              </a:rPr>
              <a:t>Your name </a:t>
            </a:r>
            <a:r>
              <a:rPr lang="en-US" sz="2200" i="1" kern="100" dirty="0">
                <a:effectLst/>
                <a:latin typeface="Verdana" panose="020B0604030504040204" pitchFamily="34" charset="0"/>
                <a:ea typeface="Calibri" panose="020F0502020204030204" pitchFamily="34" charset="0"/>
                <a:cs typeface="Times New Roman" panose="02020603050405020304" pitchFamily="18" charset="0"/>
              </a:rPr>
              <a:t>forever and ever. Every day I will bless You, And I will praise </a:t>
            </a:r>
            <a:r>
              <a:rPr lang="en-US" sz="2200" b="1" i="1" kern="100" dirty="0">
                <a:effectLst/>
                <a:latin typeface="Verdana" panose="020B0604030504040204" pitchFamily="34" charset="0"/>
                <a:ea typeface="Calibri" panose="020F0502020204030204" pitchFamily="34" charset="0"/>
                <a:cs typeface="Times New Roman" panose="02020603050405020304" pitchFamily="18" charset="0"/>
              </a:rPr>
              <a:t>Your name </a:t>
            </a:r>
            <a:r>
              <a:rPr lang="en-US" sz="2200" i="1" kern="100" dirty="0">
                <a:effectLst/>
                <a:latin typeface="Verdana" panose="020B0604030504040204" pitchFamily="34" charset="0"/>
                <a:ea typeface="Calibri" panose="020F0502020204030204" pitchFamily="34" charset="0"/>
                <a:cs typeface="Times New Roman" panose="02020603050405020304" pitchFamily="18" charset="0"/>
              </a:rPr>
              <a:t>forever and ever.”</a:t>
            </a:r>
            <a:r>
              <a:rPr lang="en-US" sz="2200" kern="100" dirty="0">
                <a:effectLst/>
                <a:latin typeface="Verdana" panose="020B0604030504040204" pitchFamily="34" charset="0"/>
                <a:ea typeface="Calibri" panose="020F0502020204030204" pitchFamily="34" charset="0"/>
                <a:cs typeface="Times New Roman" panose="02020603050405020304" pitchFamily="18" charset="0"/>
              </a:rPr>
              <a:t> (Psalms 145:1-2)</a:t>
            </a:r>
            <a:endParaRPr lang="en-US" sz="2200" dirty="0">
              <a:solidFill>
                <a:srgbClr val="0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783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173319" y="910806"/>
            <a:ext cx="8827246" cy="5872488"/>
          </a:xfrm>
        </p:spPr>
        <p:txBody>
          <a:bodyPr>
            <a:noAutofit/>
          </a:bodyPr>
          <a:lstStyle/>
          <a:p>
            <a:pPr algn="l"/>
            <a:r>
              <a:rPr lang="en-US" sz="2200" dirty="0">
                <a:solidFill>
                  <a:srgbClr val="000000"/>
                </a:solidFill>
                <a:latin typeface="Verdana" panose="020B0604030504040204" pitchFamily="34" charset="0"/>
                <a:ea typeface="Verdana" panose="020B0604030504040204" pitchFamily="34" charset="0"/>
              </a:rPr>
              <a:t>When Jesus taught us how to pray, His prayer began with:</a:t>
            </a:r>
          </a:p>
          <a:p>
            <a:pPr algn="l"/>
            <a:endParaRPr lang="en-US" sz="800" dirty="0">
              <a:solidFill>
                <a:srgbClr val="000000"/>
              </a:solidFill>
              <a:latin typeface="Verdana" panose="020B0604030504040204" pitchFamily="34" charset="0"/>
              <a:ea typeface="Verdana" panose="020B0604030504040204" pitchFamily="34" charset="0"/>
            </a:endParaRPr>
          </a:p>
          <a:p>
            <a:r>
              <a:rPr lang="en-US" sz="2200" i="1" dirty="0">
                <a:solidFill>
                  <a:srgbClr val="000000"/>
                </a:solidFill>
                <a:latin typeface="Verdana" panose="020B0604030504040204" pitchFamily="34" charset="0"/>
                <a:ea typeface="Verdana" panose="020B0604030504040204" pitchFamily="34" charset="0"/>
              </a:rPr>
              <a:t>“… Our Father who is in heaven, hallowed be Your name.”</a:t>
            </a:r>
            <a:r>
              <a:rPr lang="en-US" sz="2200" dirty="0">
                <a:solidFill>
                  <a:srgbClr val="000000"/>
                </a:solidFill>
                <a:latin typeface="Verdana" panose="020B0604030504040204" pitchFamily="34" charset="0"/>
                <a:ea typeface="Verdana" panose="020B0604030504040204" pitchFamily="34" charset="0"/>
              </a:rPr>
              <a:t> (Matthew 6:9)</a:t>
            </a:r>
          </a:p>
          <a:p>
            <a:pPr algn="l"/>
            <a:r>
              <a:rPr lang="en-US" sz="2200" dirty="0">
                <a:solidFill>
                  <a:srgbClr val="000000"/>
                </a:solidFill>
                <a:latin typeface="Verdana" panose="020B0604030504040204" pitchFamily="34" charset="0"/>
                <a:ea typeface="Verdana" panose="020B0604030504040204" pitchFamily="34" charset="0"/>
              </a:rPr>
              <a:t>“Hallowed” is defined as Holy, Consecrated, Sacred, Revered.</a:t>
            </a:r>
            <a:br>
              <a:rPr lang="en-US" sz="2200" dirty="0">
                <a:solidFill>
                  <a:srgbClr val="000000"/>
                </a:solidFill>
                <a:latin typeface="Verdana" panose="020B0604030504040204" pitchFamily="34" charset="0"/>
                <a:ea typeface="Verdana" panose="020B0604030504040204" pitchFamily="34" charset="0"/>
              </a:rPr>
            </a:br>
            <a:r>
              <a:rPr lang="en-US" sz="2200" dirty="0">
                <a:solidFill>
                  <a:srgbClr val="000000"/>
                </a:solidFill>
                <a:latin typeface="Verdana" panose="020B0604030504040204" pitchFamily="34" charset="0"/>
                <a:ea typeface="Verdana" panose="020B0604030504040204" pitchFamily="34" charset="0"/>
              </a:rPr>
              <a:t>(Merriam-Webster)</a:t>
            </a:r>
          </a:p>
          <a:p>
            <a:pPr algn="l"/>
            <a:endParaRPr lang="en-US" sz="2200" dirty="0">
              <a:solidFill>
                <a:srgbClr val="000000"/>
              </a:solidFill>
              <a:latin typeface="Verdana" panose="020B0604030504040204" pitchFamily="34" charset="0"/>
              <a:ea typeface="Verdana" panose="020B0604030504040204" pitchFamily="34" charset="0"/>
            </a:endParaRPr>
          </a:p>
          <a:p>
            <a:r>
              <a:rPr lang="en-US" sz="2200" i="1" dirty="0">
                <a:solidFill>
                  <a:srgbClr val="000000"/>
                </a:solidFill>
                <a:latin typeface="Verdana" panose="020B0604030504040204" pitchFamily="34" charset="0"/>
                <a:ea typeface="Verdana" panose="020B0604030504040204" pitchFamily="34" charset="0"/>
              </a:rPr>
              <a:t>“… Holy and awesome is His name.” </a:t>
            </a:r>
            <a:r>
              <a:rPr lang="en-US" sz="2200" dirty="0">
                <a:solidFill>
                  <a:srgbClr val="000000"/>
                </a:solidFill>
                <a:latin typeface="Verdana" panose="020B0604030504040204" pitchFamily="34" charset="0"/>
                <a:ea typeface="Verdana" panose="020B0604030504040204" pitchFamily="34" charset="0"/>
              </a:rPr>
              <a:t>(Psalms 111:9)</a:t>
            </a:r>
            <a:br>
              <a:rPr lang="en-US" sz="2200" dirty="0">
                <a:solidFill>
                  <a:srgbClr val="000000"/>
                </a:solidFill>
                <a:latin typeface="Verdana" panose="020B0604030504040204" pitchFamily="34" charset="0"/>
                <a:ea typeface="Verdana" panose="020B0604030504040204" pitchFamily="34" charset="0"/>
              </a:rPr>
            </a:br>
            <a:endParaRPr lang="en-US" sz="2200" dirty="0">
              <a:solidFill>
                <a:srgbClr val="000000"/>
              </a:solidFill>
              <a:latin typeface="Verdana" panose="020B0604030504040204" pitchFamily="34" charset="0"/>
              <a:ea typeface="Verdana" panose="020B0604030504040204" pitchFamily="34" charset="0"/>
            </a:endParaRPr>
          </a:p>
          <a:p>
            <a:pPr algn="l"/>
            <a:r>
              <a:rPr lang="en-US" sz="2200" dirty="0">
                <a:solidFill>
                  <a:srgbClr val="000000"/>
                </a:solidFill>
                <a:latin typeface="Verdana" panose="020B0604030504040204" pitchFamily="34" charset="0"/>
                <a:ea typeface="Verdana" panose="020B0604030504040204" pitchFamily="34" charset="0"/>
              </a:rPr>
              <a:t>God’s nature and attributes, the totality of His being, and especially His eternal glory are reflected in His name. We must show reverence and respect for His holy name to be able to approach Him in prayer with confidence.</a:t>
            </a:r>
          </a:p>
          <a:p>
            <a:r>
              <a:rPr lang="en-US" sz="2200" i="1" dirty="0">
                <a:solidFill>
                  <a:srgbClr val="000000"/>
                </a:solidFill>
                <a:latin typeface="Verdana" panose="020B0604030504040204" pitchFamily="34" charset="0"/>
                <a:ea typeface="Verdana" panose="020B0604030504040204" pitchFamily="34" charset="0"/>
              </a:rPr>
              <a:t>“Therefore let us draw near with confidence to the throne of grace, so that we may receive mercy and find grace to help in time of need.” </a:t>
            </a:r>
            <a:r>
              <a:rPr lang="en-US" sz="2200" dirty="0">
                <a:solidFill>
                  <a:srgbClr val="000000"/>
                </a:solidFill>
                <a:latin typeface="Verdana" panose="020B0604030504040204" pitchFamily="34" charset="0"/>
                <a:ea typeface="Verdana" panose="020B0604030504040204" pitchFamily="34" charset="0"/>
              </a:rPr>
              <a:t>(Hebrews 4:16)</a:t>
            </a:r>
            <a:endParaRPr lang="en-US" sz="2200" i="1" dirty="0">
              <a:solidFill>
                <a:srgbClr val="0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52231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173319" y="910806"/>
            <a:ext cx="8827246" cy="5872488"/>
          </a:xfrm>
        </p:spPr>
        <p:txBody>
          <a:bodyPr>
            <a:noAutofit/>
          </a:bodyPr>
          <a:lstStyle/>
          <a:p>
            <a:pPr algn="l"/>
            <a:r>
              <a:rPr lang="en-US" sz="2500" dirty="0">
                <a:solidFill>
                  <a:srgbClr val="000000"/>
                </a:solidFill>
                <a:latin typeface="system-ui"/>
              </a:rPr>
              <a:t>David prayed with the proper perspective:</a:t>
            </a:r>
          </a:p>
          <a:p>
            <a:pPr algn="l"/>
            <a:endParaRPr lang="en-US" sz="2500" b="0" dirty="0">
              <a:solidFill>
                <a:srgbClr val="000000"/>
              </a:solidFill>
              <a:effectLst/>
              <a:latin typeface="system-ui"/>
            </a:endParaRPr>
          </a:p>
          <a:p>
            <a:pPr algn="l"/>
            <a:r>
              <a:rPr lang="en-US" sz="2500" b="0" i="1" dirty="0">
                <a:solidFill>
                  <a:srgbClr val="000000"/>
                </a:solidFill>
                <a:effectLst/>
                <a:latin typeface="system-ui"/>
              </a:rPr>
              <a:t>“O </a:t>
            </a:r>
            <a:r>
              <a:rPr lang="en-US" sz="2500" b="0" i="1" cap="small" dirty="0">
                <a:solidFill>
                  <a:srgbClr val="000000"/>
                </a:solidFill>
                <a:effectLst/>
                <a:latin typeface="system-ui"/>
              </a:rPr>
              <a:t>Lord</a:t>
            </a:r>
            <a:r>
              <a:rPr lang="en-US" sz="2500" b="0" i="1" dirty="0">
                <a:solidFill>
                  <a:srgbClr val="000000"/>
                </a:solidFill>
                <a:effectLst/>
                <a:latin typeface="system-ui"/>
              </a:rPr>
              <a:t>, our Lord, How majestic is Your name in all the earth, Who have displayed Your splendor above the heavens! From the mouth of infants and nursing babes You have established strength because of Your adversaries, to make the enemy and the revengeful cease. When I consider Your heavens, the work of Your fingers, the moon and the stars, which You have ordained; What is man that You take thought of him, and the son of man that You care for him? Yet You have made him a little lower than God, and You crown him with glory and majesty! You make him to rule over the works of Your hands; You have put all things under his feet, all sheep and oxen, and also the beasts of the field, the birds of the heavens and the fish of the sea, whatever passes through the paths of the seas. O </a:t>
            </a:r>
            <a:r>
              <a:rPr lang="en-US" sz="2500" b="0" i="1" cap="small" dirty="0">
                <a:solidFill>
                  <a:srgbClr val="000000"/>
                </a:solidFill>
                <a:effectLst/>
                <a:latin typeface="system-ui"/>
              </a:rPr>
              <a:t>Lord</a:t>
            </a:r>
            <a:r>
              <a:rPr lang="en-US" sz="2500" b="0" i="1" dirty="0">
                <a:solidFill>
                  <a:srgbClr val="000000"/>
                </a:solidFill>
                <a:effectLst/>
                <a:latin typeface="system-ui"/>
              </a:rPr>
              <a:t>, our Lord, how majestic is Your name in all the earth!” </a:t>
            </a:r>
            <a:r>
              <a:rPr lang="en-US" sz="2500" b="0" dirty="0">
                <a:solidFill>
                  <a:srgbClr val="000000"/>
                </a:solidFill>
                <a:effectLst/>
                <a:latin typeface="system-ui"/>
              </a:rPr>
              <a:t>(Psalms 8:1-9)</a:t>
            </a:r>
            <a:endParaRPr lang="en-US" sz="2500" b="0" i="1" dirty="0">
              <a:solidFill>
                <a:srgbClr val="000000"/>
              </a:solidFill>
              <a:effectLst/>
              <a:latin typeface="system-ui"/>
            </a:endParaRPr>
          </a:p>
          <a:p>
            <a:pPr algn="l"/>
            <a:endParaRPr lang="en-US" sz="2500" dirty="0">
              <a:solidFill>
                <a:srgbClr val="0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918474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173319" y="910806"/>
            <a:ext cx="8827246" cy="5872488"/>
          </a:xfrm>
        </p:spPr>
        <p:txBody>
          <a:bodyPr>
            <a:noAutofit/>
          </a:bodyPr>
          <a:lstStyle/>
          <a:p>
            <a:pPr algn="l"/>
            <a:r>
              <a:rPr lang="en-US" sz="2200" dirty="0">
                <a:solidFill>
                  <a:srgbClr val="000000"/>
                </a:solidFill>
                <a:latin typeface="Verdana" panose="020B0604030504040204" pitchFamily="34" charset="0"/>
                <a:ea typeface="Verdana" panose="020B0604030504040204" pitchFamily="34" charset="0"/>
              </a:rPr>
              <a:t>The Israelites were not even allowed to mention the names of false gods because to do so would be to acknowledge their existence and give credence to their power and influence over the people. </a:t>
            </a:r>
          </a:p>
          <a:p>
            <a:r>
              <a:rPr lang="en-US" sz="2200" i="1" dirty="0">
                <a:solidFill>
                  <a:srgbClr val="000000"/>
                </a:solidFill>
                <a:latin typeface="Verdana" panose="020B0604030504040204" pitchFamily="34" charset="0"/>
                <a:ea typeface="Verdana" panose="020B0604030504040204" pitchFamily="34" charset="0"/>
              </a:rPr>
              <a:t>“Now concerning everything which I have said to you, be on your guard; and do not mention the name of other gods, nor let them be heard from your mouth.”</a:t>
            </a:r>
            <a:r>
              <a:rPr lang="en-US" sz="2200" dirty="0">
                <a:solidFill>
                  <a:srgbClr val="000000"/>
                </a:solidFill>
                <a:latin typeface="Verdana" panose="020B0604030504040204" pitchFamily="34" charset="0"/>
                <a:ea typeface="Verdana" panose="020B0604030504040204" pitchFamily="34" charset="0"/>
              </a:rPr>
              <a:t> (Exodus 23:13)</a:t>
            </a:r>
          </a:p>
          <a:p>
            <a:endParaRPr lang="en-US" sz="2200" dirty="0">
              <a:solidFill>
                <a:srgbClr val="000000"/>
              </a:solidFill>
              <a:latin typeface="Verdana" panose="020B0604030504040204" pitchFamily="34" charset="0"/>
              <a:ea typeface="Verdana" panose="020B0604030504040204" pitchFamily="34" charset="0"/>
            </a:endParaRPr>
          </a:p>
          <a:p>
            <a:pPr algn="l"/>
            <a:r>
              <a:rPr lang="en-US" sz="2200" dirty="0">
                <a:solidFill>
                  <a:srgbClr val="000000"/>
                </a:solidFill>
                <a:latin typeface="Verdana" panose="020B0604030504040204" pitchFamily="34" charset="0"/>
                <a:ea typeface="Verdana" panose="020B0604030504040204" pitchFamily="34" charset="0"/>
              </a:rPr>
              <a:t>What does “… the LORD will not leave him unpunished who takes His name in vain” mean?</a:t>
            </a:r>
          </a:p>
          <a:p>
            <a:r>
              <a:rPr lang="en-US" sz="2200" i="1" dirty="0">
                <a:solidFill>
                  <a:srgbClr val="000000"/>
                </a:solidFill>
                <a:latin typeface="Verdana" panose="020B0604030504040204" pitchFamily="34" charset="0"/>
                <a:ea typeface="Verdana" panose="020B0604030504040204" pitchFamily="34" charset="0"/>
              </a:rPr>
              <a:t>“You shall speak to the sons of Israel, saying, ‘If anyone curses his God, then he will bear his sin. Moreover, the one who blasphemes the name of the Lord shall surely be put to death; all the congregation shall certainly stone him. The alien as well as the native, when he blasphemes the Name, shall be put to death.” </a:t>
            </a:r>
            <a:r>
              <a:rPr lang="en-US" sz="2200" dirty="0">
                <a:solidFill>
                  <a:srgbClr val="000000"/>
                </a:solidFill>
                <a:latin typeface="Verdana" panose="020B0604030504040204" pitchFamily="34" charset="0"/>
                <a:ea typeface="Verdana" panose="020B0604030504040204" pitchFamily="34" charset="0"/>
              </a:rPr>
              <a:t>(Leviticus 24:15-16)</a:t>
            </a:r>
          </a:p>
          <a:p>
            <a:pPr algn="l"/>
            <a:endParaRPr lang="en-US" sz="2200" dirty="0">
              <a:solidFill>
                <a:srgbClr val="0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685383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173319" y="910806"/>
            <a:ext cx="8827246" cy="5872488"/>
          </a:xfrm>
        </p:spPr>
        <p:txBody>
          <a:bodyPr>
            <a:noAutofit/>
          </a:bodyPr>
          <a:lstStyle/>
          <a:p>
            <a:pPr algn="l"/>
            <a:r>
              <a:rPr lang="en-US" sz="2200" dirty="0">
                <a:solidFill>
                  <a:srgbClr val="000000"/>
                </a:solidFill>
                <a:latin typeface="Verdana" panose="020B0604030504040204" pitchFamily="34" charset="0"/>
                <a:ea typeface="Verdana" panose="020B0604030504040204" pitchFamily="34" charset="0"/>
              </a:rPr>
              <a:t>In the New Testament, we are offered forgiveness for sins of the tongue, even the sin of blasphemy.</a:t>
            </a:r>
          </a:p>
          <a:p>
            <a:r>
              <a:rPr lang="en-US" sz="2200" i="1" dirty="0">
                <a:solidFill>
                  <a:srgbClr val="000000"/>
                </a:solidFill>
                <a:latin typeface="Verdana" panose="020B0604030504040204" pitchFamily="34" charset="0"/>
                <a:ea typeface="Verdana" panose="020B0604030504040204" pitchFamily="34" charset="0"/>
              </a:rPr>
              <a:t>“I thank Christ Jesus our Lord, who has strengthened me, because He considered me faithful, putting me into service, even though I was formerly a blasphemer and a persecutor and a violent aggressor. Yet I was shown mercy because I acted ignorantly in unbelief; and the grace of our Lord was more than abundant, with the faith and love which are found in Christ Jesus.” </a:t>
            </a:r>
            <a:r>
              <a:rPr lang="en-US" sz="2200" dirty="0">
                <a:solidFill>
                  <a:srgbClr val="000000"/>
                </a:solidFill>
                <a:latin typeface="Verdana" panose="020B0604030504040204" pitchFamily="34" charset="0"/>
                <a:ea typeface="Verdana" panose="020B0604030504040204" pitchFamily="34" charset="0"/>
              </a:rPr>
              <a:t>(1 Timothy 1:12-14)</a:t>
            </a:r>
          </a:p>
          <a:p>
            <a:endParaRPr lang="en-US" sz="800" dirty="0">
              <a:solidFill>
                <a:srgbClr val="000000"/>
              </a:solidFill>
              <a:latin typeface="Verdana" panose="020B0604030504040204" pitchFamily="34" charset="0"/>
              <a:ea typeface="Verdana" panose="020B0604030504040204" pitchFamily="34" charset="0"/>
            </a:endParaRPr>
          </a:p>
          <a:p>
            <a:pPr algn="l"/>
            <a:r>
              <a:rPr lang="en-US" sz="2200" dirty="0">
                <a:solidFill>
                  <a:srgbClr val="000000"/>
                </a:solidFill>
                <a:latin typeface="Verdana" panose="020B0604030504040204" pitchFamily="34" charset="0"/>
                <a:ea typeface="Verdana" panose="020B0604030504040204" pitchFamily="34" charset="0"/>
              </a:rPr>
              <a:t>If we have become enemies of Christ, our end is destruction.</a:t>
            </a:r>
          </a:p>
          <a:p>
            <a:r>
              <a:rPr lang="en-US" sz="2200" i="1" dirty="0">
                <a:solidFill>
                  <a:srgbClr val="000000"/>
                </a:solidFill>
                <a:latin typeface="Verdana" panose="020B0604030504040204" pitchFamily="34" charset="0"/>
                <a:ea typeface="Verdana" panose="020B0604030504040204" pitchFamily="34" charset="0"/>
              </a:rPr>
              <a:t>“For many walk, of whom I often told you, and now tell you even weeping, that they are enemies of the cross of Christ, whose end is destruction, whose god is their appetite, and whose glory is in their shame, who set their minds on earthly things. For our citizenship is in heaven, from which also we eagerly wait for a Savior, the Lord Jesus Christ …” </a:t>
            </a:r>
            <a:br>
              <a:rPr lang="en-US" sz="2200" dirty="0">
                <a:solidFill>
                  <a:srgbClr val="000000"/>
                </a:solidFill>
                <a:latin typeface="Verdana" panose="020B0604030504040204" pitchFamily="34" charset="0"/>
                <a:ea typeface="Verdana" panose="020B0604030504040204" pitchFamily="34" charset="0"/>
              </a:rPr>
            </a:br>
            <a:r>
              <a:rPr lang="en-US" sz="2200" dirty="0">
                <a:solidFill>
                  <a:srgbClr val="000000"/>
                </a:solidFill>
                <a:latin typeface="Verdana" panose="020B0604030504040204" pitchFamily="34" charset="0"/>
                <a:ea typeface="Verdana" panose="020B0604030504040204" pitchFamily="34" charset="0"/>
              </a:rPr>
              <a:t>(Philippians 3:18-20)</a:t>
            </a:r>
          </a:p>
          <a:p>
            <a:pPr algn="l"/>
            <a:endParaRPr lang="en-US" sz="400" dirty="0">
              <a:solidFill>
                <a:srgbClr val="0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411010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173319" y="910806"/>
            <a:ext cx="8827246" cy="5872488"/>
          </a:xfrm>
        </p:spPr>
        <p:txBody>
          <a:bodyPr>
            <a:noAutofit/>
          </a:bodyPr>
          <a:lstStyle/>
          <a:p>
            <a:pPr algn="l"/>
            <a:r>
              <a:rPr lang="en-US" sz="2200" dirty="0">
                <a:solidFill>
                  <a:srgbClr val="000000"/>
                </a:solidFill>
                <a:latin typeface="Verdana" panose="020B0604030504040204" pitchFamily="34" charset="0"/>
                <a:ea typeface="Verdana" panose="020B0604030504040204" pitchFamily="34" charset="0"/>
              </a:rPr>
              <a:t>Therefore, we are instructed to bridle our tongues.</a:t>
            </a:r>
          </a:p>
          <a:p>
            <a:pPr algn="l"/>
            <a:endParaRPr lang="en-US" sz="2200" dirty="0">
              <a:solidFill>
                <a:srgbClr val="000000"/>
              </a:solidFill>
              <a:latin typeface="Verdana" panose="020B0604030504040204" pitchFamily="34" charset="0"/>
              <a:ea typeface="Verdana" panose="020B0604030504040204" pitchFamily="34" charset="0"/>
            </a:endParaRPr>
          </a:p>
          <a:p>
            <a:r>
              <a:rPr lang="en-US" sz="2200" i="1" dirty="0">
                <a:solidFill>
                  <a:srgbClr val="000000"/>
                </a:solidFill>
                <a:latin typeface="Verdana" panose="020B0604030504040204" pitchFamily="34" charset="0"/>
                <a:ea typeface="Verdana" panose="020B0604030504040204" pitchFamily="34" charset="0"/>
              </a:rPr>
              <a:t>“If anyone thinks himself to be religious, and yet does not bridle his tongue but deceives his own heart, this man’s religion is worthless.” </a:t>
            </a:r>
            <a:r>
              <a:rPr lang="en-US" sz="2200" dirty="0">
                <a:solidFill>
                  <a:srgbClr val="000000"/>
                </a:solidFill>
                <a:latin typeface="Verdana" panose="020B0604030504040204" pitchFamily="34" charset="0"/>
                <a:ea typeface="Verdana" panose="020B0604030504040204" pitchFamily="34" charset="0"/>
              </a:rPr>
              <a:t>(James 1:26)</a:t>
            </a:r>
          </a:p>
          <a:p>
            <a:endParaRPr lang="en-US" sz="2200" dirty="0">
              <a:solidFill>
                <a:srgbClr val="000000"/>
              </a:solidFill>
              <a:latin typeface="Verdana" panose="020B0604030504040204" pitchFamily="34" charset="0"/>
              <a:ea typeface="Verdana" panose="020B0604030504040204" pitchFamily="34" charset="0"/>
            </a:endParaRPr>
          </a:p>
          <a:p>
            <a:r>
              <a:rPr lang="en-US" sz="2200" i="1" dirty="0">
                <a:solidFill>
                  <a:srgbClr val="000000"/>
                </a:solidFill>
                <a:latin typeface="Verdana" panose="020B0604030504040204" pitchFamily="34" charset="0"/>
                <a:ea typeface="Verdana" panose="020B0604030504040204" pitchFamily="34" charset="0"/>
              </a:rPr>
              <a:t>“Let no unwholesome word proceed from your mouth, but only such a word as is good for edification according to the need of the moment, so that it will give grace to those who hear.” </a:t>
            </a:r>
            <a:r>
              <a:rPr lang="en-US" sz="2200" dirty="0">
                <a:solidFill>
                  <a:srgbClr val="000000"/>
                </a:solidFill>
                <a:latin typeface="Verdana" panose="020B0604030504040204" pitchFamily="34" charset="0"/>
                <a:ea typeface="Verdana" panose="020B0604030504040204" pitchFamily="34" charset="0"/>
              </a:rPr>
              <a:t>(Ephesians 4:29) </a:t>
            </a:r>
          </a:p>
          <a:p>
            <a:endParaRPr lang="en-US" sz="2200" dirty="0">
              <a:solidFill>
                <a:srgbClr val="000000"/>
              </a:solidFill>
              <a:latin typeface="Verdana" panose="020B0604030504040204" pitchFamily="34" charset="0"/>
              <a:ea typeface="Verdana" panose="020B0604030504040204" pitchFamily="34" charset="0"/>
            </a:endParaRPr>
          </a:p>
          <a:p>
            <a:r>
              <a:rPr lang="en-US" sz="2200" i="1" dirty="0">
                <a:solidFill>
                  <a:srgbClr val="000000"/>
                </a:solidFill>
                <a:latin typeface="Verdana" panose="020B0604030504040204" pitchFamily="34" charset="0"/>
                <a:ea typeface="Verdana" panose="020B0604030504040204" pitchFamily="34" charset="0"/>
              </a:rPr>
              <a:t>“He who guards his mouth and his tongue, guards his soul from troubles.” </a:t>
            </a:r>
            <a:r>
              <a:rPr lang="en-US" sz="2200" dirty="0">
                <a:solidFill>
                  <a:srgbClr val="000000"/>
                </a:solidFill>
                <a:latin typeface="Verdana" panose="020B0604030504040204" pitchFamily="34" charset="0"/>
                <a:ea typeface="Verdana" panose="020B0604030504040204" pitchFamily="34" charset="0"/>
              </a:rPr>
              <a:t>(Proverbs 21:23)</a:t>
            </a:r>
          </a:p>
        </p:txBody>
      </p:sp>
    </p:spTree>
    <p:extLst>
      <p:ext uri="{BB962C8B-B14F-4D97-AF65-F5344CB8AC3E}">
        <p14:creationId xmlns:p14="http://schemas.microsoft.com/office/powerpoint/2010/main" val="3347275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173319" y="910806"/>
            <a:ext cx="8827246" cy="5872488"/>
          </a:xfrm>
        </p:spPr>
        <p:txBody>
          <a:bodyPr>
            <a:noAutofit/>
          </a:bodyPr>
          <a:lstStyle/>
          <a:p>
            <a:pPr algn="l"/>
            <a:r>
              <a:rPr lang="en-US" dirty="0">
                <a:solidFill>
                  <a:srgbClr val="000000"/>
                </a:solidFill>
                <a:latin typeface="Verdana" panose="020B0604030504040204" pitchFamily="34" charset="0"/>
                <a:ea typeface="Verdana" panose="020B0604030504040204" pitchFamily="34" charset="0"/>
              </a:rPr>
              <a:t>Let us not be deceived into thinking </a:t>
            </a:r>
            <a:r>
              <a:rPr lang="en-US" b="1" dirty="0">
                <a:solidFill>
                  <a:srgbClr val="000000"/>
                </a:solidFill>
                <a:latin typeface="Verdana" panose="020B0604030504040204" pitchFamily="34" charset="0"/>
                <a:ea typeface="Verdana" panose="020B0604030504040204" pitchFamily="34" charset="0"/>
              </a:rPr>
              <a:t>abbreviations</a:t>
            </a:r>
            <a:r>
              <a:rPr lang="en-US" dirty="0">
                <a:solidFill>
                  <a:srgbClr val="000000"/>
                </a:solidFill>
                <a:latin typeface="Verdana" panose="020B0604030504040204" pitchFamily="34" charset="0"/>
                <a:ea typeface="Verdana" panose="020B0604030504040204" pitchFamily="34" charset="0"/>
              </a:rPr>
              <a:t> (such as OMG) or </a:t>
            </a:r>
            <a:r>
              <a:rPr lang="en-US" b="1" dirty="0">
                <a:solidFill>
                  <a:srgbClr val="000000"/>
                </a:solidFill>
                <a:latin typeface="Verdana" panose="020B0604030504040204" pitchFamily="34" charset="0"/>
                <a:ea typeface="Verdana" panose="020B0604030504040204" pitchFamily="34" charset="0"/>
              </a:rPr>
              <a:t>euphemisms</a:t>
            </a:r>
            <a:r>
              <a:rPr lang="en-US" dirty="0">
                <a:solidFill>
                  <a:srgbClr val="000000"/>
                </a:solidFill>
                <a:latin typeface="Verdana" panose="020B0604030504040204" pitchFamily="34" charset="0"/>
                <a:ea typeface="Verdana" panose="020B0604030504040204" pitchFamily="34" charset="0"/>
              </a:rPr>
              <a:t> are acceptable to God.</a:t>
            </a:r>
          </a:p>
          <a:p>
            <a:pPr algn="l"/>
            <a:endParaRPr lang="en-US" sz="400" dirty="0">
              <a:solidFill>
                <a:srgbClr val="000000"/>
              </a:solidFill>
              <a:latin typeface="Verdana" panose="020B0604030504040204" pitchFamily="34" charset="0"/>
              <a:ea typeface="Verdana" panose="020B0604030504040204" pitchFamily="34" charset="0"/>
            </a:endParaRPr>
          </a:p>
          <a:p>
            <a:pPr algn="l"/>
            <a:r>
              <a:rPr lang="en-US" dirty="0">
                <a:latin typeface="Verdana" panose="020B0604030504040204" pitchFamily="34" charset="0"/>
                <a:ea typeface="Verdana" panose="020B0604030504040204" pitchFamily="34" charset="0"/>
              </a:rPr>
              <a:t>Euphemism is defined by Webster as “the substitution of an agreeable or inoffensive expression for one that may offend or suggest something unpleasant.”</a:t>
            </a:r>
          </a:p>
          <a:p>
            <a:r>
              <a:rPr lang="en-US" u="sng" dirty="0">
                <a:latin typeface="Verdana" panose="020B0604030504040204" pitchFamily="34" charset="0"/>
                <a:ea typeface="Verdana" panose="020B0604030504040204" pitchFamily="34" charset="0"/>
              </a:rPr>
              <a:t>Examples</a:t>
            </a:r>
          </a:p>
          <a:p>
            <a:r>
              <a:rPr lang="en-US" sz="4000" dirty="0">
                <a:latin typeface="Verdana" panose="020B0604030504040204" pitchFamily="34" charset="0"/>
                <a:ea typeface="Verdana" panose="020B0604030504040204" pitchFamily="34" charset="0"/>
              </a:rPr>
              <a:t>Gosh; Golly (for God)</a:t>
            </a:r>
          </a:p>
          <a:p>
            <a:r>
              <a:rPr lang="en-US" sz="4000" dirty="0">
                <a:latin typeface="Verdana" panose="020B0604030504040204" pitchFamily="34" charset="0"/>
                <a:ea typeface="Verdana" panose="020B0604030504040204" pitchFamily="34" charset="0"/>
              </a:rPr>
              <a:t>Gee; Geez (for Jesus)</a:t>
            </a:r>
          </a:p>
          <a:p>
            <a:r>
              <a:rPr lang="en-US" sz="4000" dirty="0">
                <a:latin typeface="Verdana" panose="020B0604030504040204" pitchFamily="34" charset="0"/>
                <a:ea typeface="Verdana" panose="020B0604030504040204" pitchFamily="34" charset="0"/>
              </a:rPr>
              <a:t>Lordy (for Oh, Lord)</a:t>
            </a:r>
          </a:p>
          <a:p>
            <a:pPr algn="l"/>
            <a:endParaRPr lang="en-US" sz="800" dirty="0">
              <a:solidFill>
                <a:srgbClr val="000000"/>
              </a:solidFill>
              <a:latin typeface="Verdana" panose="020B0604030504040204" pitchFamily="34" charset="0"/>
              <a:ea typeface="Verdana" panose="020B0604030504040204" pitchFamily="34" charset="0"/>
            </a:endParaRPr>
          </a:p>
          <a:p>
            <a:pPr algn="l"/>
            <a:r>
              <a:rPr lang="en-US" sz="2200" dirty="0">
                <a:solidFill>
                  <a:srgbClr val="000000"/>
                </a:solidFill>
                <a:latin typeface="Verdana" panose="020B0604030504040204" pitchFamily="34" charset="0"/>
                <a:ea typeface="Verdana" panose="020B0604030504040204" pitchFamily="34" charset="0"/>
              </a:rPr>
              <a:t>Hearing a euphemism takes the mind immediately to the word being substituted, and its use doesn’t fool God.</a:t>
            </a:r>
          </a:p>
        </p:txBody>
      </p:sp>
    </p:spTree>
    <p:extLst>
      <p:ext uri="{BB962C8B-B14F-4D97-AF65-F5344CB8AC3E}">
        <p14:creationId xmlns:p14="http://schemas.microsoft.com/office/powerpoint/2010/main" val="2217117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173319" y="910806"/>
            <a:ext cx="8827246" cy="5872488"/>
          </a:xfrm>
        </p:spPr>
        <p:txBody>
          <a:bodyPr>
            <a:noAutofit/>
          </a:bodyPr>
          <a:lstStyle/>
          <a:p>
            <a:endParaRPr lang="en-US" sz="2800" i="1" kern="100" dirty="0">
              <a:effectLst/>
              <a:latin typeface="Verdana" panose="020B0604030504040204" pitchFamily="34" charset="0"/>
              <a:ea typeface="Verdana" panose="020B0604030504040204" pitchFamily="34" charset="0"/>
              <a:cs typeface="Times New Roman" panose="02020603050405020304" pitchFamily="18" charset="0"/>
            </a:endParaRPr>
          </a:p>
          <a:p>
            <a:r>
              <a:rPr lang="en-US" sz="2800" i="1" kern="100" dirty="0">
                <a:effectLst/>
                <a:latin typeface="Verdana" panose="020B0604030504040204" pitchFamily="34" charset="0"/>
                <a:ea typeface="Verdana" panose="020B0604030504040204" pitchFamily="34" charset="0"/>
                <a:cs typeface="Times New Roman" panose="02020603050405020304" pitchFamily="18" charset="0"/>
              </a:rPr>
              <a:t>“You shall not take the name of the Lord your God in vain, for the Lord will not leave him unpunished who takes His name in vain.”</a:t>
            </a:r>
            <a:br>
              <a:rPr lang="en-US" sz="2800" i="1" kern="100" dirty="0">
                <a:effectLst/>
                <a:latin typeface="Verdana" panose="020B0604030504040204" pitchFamily="34" charset="0"/>
                <a:ea typeface="Verdana" panose="020B0604030504040204" pitchFamily="34" charset="0"/>
                <a:cs typeface="Times New Roman" panose="02020603050405020304" pitchFamily="18" charset="0"/>
              </a:rPr>
            </a:br>
            <a:r>
              <a:rPr lang="en-US" sz="2800" kern="100" dirty="0">
                <a:effectLst/>
                <a:latin typeface="Verdana" panose="020B0604030504040204" pitchFamily="34" charset="0"/>
                <a:ea typeface="Verdana" panose="020B0604030504040204" pitchFamily="34" charset="0"/>
                <a:cs typeface="Times New Roman" panose="02020603050405020304" pitchFamily="18" charset="0"/>
              </a:rPr>
              <a:t>(Exodus 20:7/Deuteronomy 5:11)</a:t>
            </a:r>
          </a:p>
          <a:p>
            <a:pPr algn="l"/>
            <a:endParaRPr lang="en-US" sz="2800" kern="100" dirty="0">
              <a:effectLst/>
              <a:latin typeface="Verdana" panose="020B0604030504040204" pitchFamily="34" charset="0"/>
              <a:ea typeface="Verdana" panose="020B0604030504040204" pitchFamily="34" charset="0"/>
              <a:cs typeface="Times New Roman" panose="02020603050405020304" pitchFamily="18" charset="0"/>
            </a:endParaRPr>
          </a:p>
          <a:p>
            <a:pPr algn="l"/>
            <a:r>
              <a:rPr lang="en-US" sz="3200" dirty="0">
                <a:solidFill>
                  <a:srgbClr val="000000"/>
                </a:solidFill>
                <a:latin typeface="Verdana" panose="020B0604030504040204" pitchFamily="34" charset="0"/>
                <a:ea typeface="Verdana" panose="020B0604030504040204" pitchFamily="34" charset="0"/>
              </a:rPr>
              <a:t>Remember, if we use the name of God and we are not talking either </a:t>
            </a:r>
            <a:r>
              <a:rPr lang="en-US" sz="3200" b="1" dirty="0">
                <a:solidFill>
                  <a:srgbClr val="000000"/>
                </a:solidFill>
                <a:latin typeface="Verdana" panose="020B0604030504040204" pitchFamily="34" charset="0"/>
                <a:ea typeface="Verdana" panose="020B0604030504040204" pitchFamily="34" charset="0"/>
              </a:rPr>
              <a:t>to Him</a:t>
            </a:r>
            <a:r>
              <a:rPr lang="en-US" sz="3200" dirty="0">
                <a:solidFill>
                  <a:srgbClr val="000000"/>
                </a:solidFill>
                <a:latin typeface="Verdana" panose="020B0604030504040204" pitchFamily="34" charset="0"/>
                <a:ea typeface="Verdana" panose="020B0604030504040204" pitchFamily="34" charset="0"/>
              </a:rPr>
              <a:t> or </a:t>
            </a:r>
            <a:r>
              <a:rPr lang="en-US" sz="3200" b="1" dirty="0">
                <a:solidFill>
                  <a:srgbClr val="000000"/>
                </a:solidFill>
                <a:latin typeface="Verdana" panose="020B0604030504040204" pitchFamily="34" charset="0"/>
                <a:ea typeface="Verdana" panose="020B0604030504040204" pitchFamily="34" charset="0"/>
              </a:rPr>
              <a:t>about Him</a:t>
            </a:r>
            <a:r>
              <a:rPr lang="en-US" sz="3200" dirty="0">
                <a:solidFill>
                  <a:srgbClr val="000000"/>
                </a:solidFill>
                <a:latin typeface="Verdana" panose="020B0604030504040204" pitchFamily="34" charset="0"/>
                <a:ea typeface="Verdana" panose="020B0604030504040204" pitchFamily="34" charset="0"/>
              </a:rPr>
              <a:t>, we are taking His name in vain. Let us always show reverence and respect for His holy name in the way we think and the way we communicate.</a:t>
            </a:r>
          </a:p>
        </p:txBody>
      </p:sp>
    </p:spTree>
    <p:extLst>
      <p:ext uri="{BB962C8B-B14F-4D97-AF65-F5344CB8AC3E}">
        <p14:creationId xmlns:p14="http://schemas.microsoft.com/office/powerpoint/2010/main" val="3751697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448235" y="1111623"/>
            <a:ext cx="8014447" cy="5582024"/>
          </a:xfrm>
        </p:spPr>
        <p:txBody>
          <a:bodyPr>
            <a:noAutofit/>
          </a:bodyPr>
          <a:lstStyle/>
          <a:p>
            <a:r>
              <a:rPr lang="en-US" sz="4400" dirty="0">
                <a:solidFill>
                  <a:srgbClr val="000000"/>
                </a:solidFill>
                <a:latin typeface="system-ui"/>
              </a:rPr>
              <a:t>The 10 commandments given to Moses on Mount Sinai were no more important than the other commands of God, but we give them special emphasis because they were written on tablets of stone </a:t>
            </a:r>
            <a:r>
              <a:rPr lang="en-US" sz="4400" b="1" i="1" dirty="0">
                <a:solidFill>
                  <a:srgbClr val="000000"/>
                </a:solidFill>
                <a:latin typeface="system-ui"/>
              </a:rPr>
              <a:t>“by the finger of God.” </a:t>
            </a:r>
            <a:br>
              <a:rPr lang="en-US" sz="4400" dirty="0">
                <a:solidFill>
                  <a:srgbClr val="000000"/>
                </a:solidFill>
                <a:latin typeface="system-ui"/>
              </a:rPr>
            </a:br>
            <a:r>
              <a:rPr lang="en-US" sz="4400" dirty="0">
                <a:solidFill>
                  <a:srgbClr val="000000"/>
                </a:solidFill>
                <a:latin typeface="system-ui"/>
              </a:rPr>
              <a:t>(Exodus 31:18)</a:t>
            </a:r>
          </a:p>
        </p:txBody>
      </p:sp>
    </p:spTree>
    <p:extLst>
      <p:ext uri="{BB962C8B-B14F-4D97-AF65-F5344CB8AC3E}">
        <p14:creationId xmlns:p14="http://schemas.microsoft.com/office/powerpoint/2010/main" val="11692586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u="sng" dirty="0">
                <a:latin typeface="+mn-lt"/>
              </a:rPr>
              <a:t>HOW TO BE SAVED</a:t>
            </a:r>
            <a:endParaRPr lang="en-US" b="1" u="sng"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0" y="910806"/>
            <a:ext cx="9144000" cy="5872488"/>
          </a:xfrm>
        </p:spPr>
        <p:txBody>
          <a:bodyPr>
            <a:noAutofit/>
          </a:bodyPr>
          <a:lstStyle/>
          <a:p>
            <a:r>
              <a:rPr lang="en-US" sz="2800" b="1" dirty="0">
                <a:solidFill>
                  <a:srgbClr val="000000"/>
                </a:solidFill>
                <a:latin typeface="Verdana" panose="020B0604030504040204" pitchFamily="34" charset="0"/>
                <a:ea typeface="Verdana" panose="020B0604030504040204" pitchFamily="34" charset="0"/>
              </a:rPr>
              <a:t>HEAR THE WORD</a:t>
            </a:r>
          </a:p>
          <a:p>
            <a:r>
              <a:rPr lang="en-US" sz="2200" dirty="0">
                <a:solidFill>
                  <a:srgbClr val="000000"/>
                </a:solidFill>
                <a:latin typeface="Verdana" panose="020B0604030504040204" pitchFamily="34" charset="0"/>
                <a:ea typeface="Verdana" panose="020B0604030504040204" pitchFamily="34" charset="0"/>
              </a:rPr>
              <a:t>(2 Thessalonians 2:14-15; James 1:21)</a:t>
            </a:r>
          </a:p>
          <a:p>
            <a:r>
              <a:rPr lang="en-US" sz="2800" b="1" dirty="0">
                <a:solidFill>
                  <a:srgbClr val="000000"/>
                </a:solidFill>
                <a:latin typeface="Verdana" panose="020B0604030504040204" pitchFamily="34" charset="0"/>
                <a:ea typeface="Verdana" panose="020B0604030504040204" pitchFamily="34" charset="0"/>
              </a:rPr>
              <a:t>BELIEVE THE GOSPEL</a:t>
            </a:r>
          </a:p>
          <a:p>
            <a:r>
              <a:rPr lang="en-US" sz="2200" dirty="0">
                <a:solidFill>
                  <a:srgbClr val="000000"/>
                </a:solidFill>
                <a:latin typeface="Verdana" panose="020B0604030504040204" pitchFamily="34" charset="0"/>
                <a:ea typeface="Verdana" panose="020B0604030504040204" pitchFamily="34" charset="0"/>
              </a:rPr>
              <a:t>(Hebrews 11:6; John 8:24)</a:t>
            </a:r>
          </a:p>
          <a:p>
            <a:r>
              <a:rPr lang="en-US" sz="2800" b="1" dirty="0">
                <a:solidFill>
                  <a:srgbClr val="000000"/>
                </a:solidFill>
                <a:latin typeface="Verdana" panose="020B0604030504040204" pitchFamily="34" charset="0"/>
                <a:ea typeface="Verdana" panose="020B0604030504040204" pitchFamily="34" charset="0"/>
              </a:rPr>
              <a:t>REPENT OF SINS</a:t>
            </a:r>
          </a:p>
          <a:p>
            <a:r>
              <a:rPr lang="en-US" sz="2200" dirty="0">
                <a:solidFill>
                  <a:srgbClr val="000000"/>
                </a:solidFill>
                <a:latin typeface="Verdana" panose="020B0604030504040204" pitchFamily="34" charset="0"/>
                <a:ea typeface="Verdana" panose="020B0604030504040204" pitchFamily="34" charset="0"/>
              </a:rPr>
              <a:t>(Luke 13:3; Acts 17:30-31)</a:t>
            </a:r>
          </a:p>
          <a:p>
            <a:r>
              <a:rPr lang="en-US" sz="2800" b="1" dirty="0">
                <a:solidFill>
                  <a:srgbClr val="000000"/>
                </a:solidFill>
                <a:latin typeface="Verdana" panose="020B0604030504040204" pitchFamily="34" charset="0"/>
                <a:ea typeface="Verdana" panose="020B0604030504040204" pitchFamily="34" charset="0"/>
              </a:rPr>
              <a:t>CONFESS JESUS CHRIST</a:t>
            </a:r>
          </a:p>
          <a:p>
            <a:r>
              <a:rPr lang="en-US" sz="2200" dirty="0">
                <a:solidFill>
                  <a:srgbClr val="000000"/>
                </a:solidFill>
                <a:latin typeface="Verdana" panose="020B0604030504040204" pitchFamily="34" charset="0"/>
                <a:ea typeface="Verdana" panose="020B0604030504040204" pitchFamily="34" charset="0"/>
              </a:rPr>
              <a:t>(Romans 10:10; Matthew 10:32-33)</a:t>
            </a:r>
          </a:p>
          <a:p>
            <a:r>
              <a:rPr lang="en-US" sz="2800" b="1" dirty="0">
                <a:solidFill>
                  <a:srgbClr val="000000"/>
                </a:solidFill>
                <a:latin typeface="Verdana" panose="020B0604030504040204" pitchFamily="34" charset="0"/>
                <a:ea typeface="Verdana" panose="020B0604030504040204" pitchFamily="34" charset="0"/>
              </a:rPr>
              <a:t>BE BAPTIZED FOR FORGIVENESS</a:t>
            </a:r>
          </a:p>
          <a:p>
            <a:r>
              <a:rPr lang="en-US" sz="2200" dirty="0">
                <a:solidFill>
                  <a:srgbClr val="000000"/>
                </a:solidFill>
                <a:latin typeface="Verdana" panose="020B0604030504040204" pitchFamily="34" charset="0"/>
                <a:ea typeface="Verdana" panose="020B0604030504040204" pitchFamily="34" charset="0"/>
              </a:rPr>
              <a:t>(Acts 2:38, Mark 16:15-16, Romans 6:3-4, Galatians 3:26-27)</a:t>
            </a:r>
          </a:p>
          <a:p>
            <a:r>
              <a:rPr lang="en-US" sz="2800" b="1" dirty="0">
                <a:solidFill>
                  <a:srgbClr val="000000"/>
                </a:solidFill>
                <a:latin typeface="Verdana" panose="020B0604030504040204" pitchFamily="34" charset="0"/>
                <a:ea typeface="Verdana" panose="020B0604030504040204" pitchFamily="34" charset="0"/>
              </a:rPr>
              <a:t>REMAIN OBEDIENT</a:t>
            </a:r>
          </a:p>
          <a:p>
            <a:r>
              <a:rPr lang="en-US" sz="2200" dirty="0">
                <a:solidFill>
                  <a:srgbClr val="000000"/>
                </a:solidFill>
                <a:latin typeface="Verdana" panose="020B0604030504040204" pitchFamily="34" charset="0"/>
                <a:ea typeface="Verdana" panose="020B0604030504040204" pitchFamily="34" charset="0"/>
              </a:rPr>
              <a:t>(Matthew 7:21; Revelation 2:10)</a:t>
            </a:r>
          </a:p>
        </p:txBody>
      </p:sp>
    </p:spTree>
    <p:extLst>
      <p:ext uri="{BB962C8B-B14F-4D97-AF65-F5344CB8AC3E}">
        <p14:creationId xmlns:p14="http://schemas.microsoft.com/office/powerpoint/2010/main" val="632366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62965" y="143434"/>
            <a:ext cx="8426824" cy="1589741"/>
          </a:xfrm>
        </p:spPr>
        <p:txBody>
          <a:bodyPr>
            <a:normAutofit fontScale="90000"/>
          </a:bodyPr>
          <a:lstStyle/>
          <a:p>
            <a:r>
              <a:rPr lang="en-US" dirty="0">
                <a:latin typeface="+mn-lt"/>
              </a:rPr>
              <a:t>Let us consider</a:t>
            </a:r>
            <a:br>
              <a:rPr lang="en-US" dirty="0">
                <a:latin typeface="+mn-lt"/>
              </a:rPr>
            </a:br>
            <a:r>
              <a:rPr lang="en-US" dirty="0">
                <a:latin typeface="+mn-lt"/>
              </a:rPr>
              <a:t>THE THIRD COMMANDMENT</a:t>
            </a: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409389" y="1864659"/>
            <a:ext cx="8133976" cy="4779400"/>
          </a:xfrm>
        </p:spPr>
        <p:txBody>
          <a:bodyPr>
            <a:normAutofit fontScale="92500"/>
          </a:bodyPr>
          <a:lstStyle/>
          <a:p>
            <a:r>
              <a:rPr lang="en-US" sz="5800" b="0" i="1" dirty="0">
                <a:solidFill>
                  <a:srgbClr val="000000"/>
                </a:solidFill>
                <a:effectLst/>
                <a:latin typeface="system-ui"/>
              </a:rPr>
              <a:t>“You shall not take the name of the </a:t>
            </a:r>
            <a:r>
              <a:rPr lang="en-US" sz="5800" b="0" i="1" cap="small" dirty="0">
                <a:solidFill>
                  <a:srgbClr val="000000"/>
                </a:solidFill>
                <a:effectLst/>
                <a:latin typeface="system-ui"/>
              </a:rPr>
              <a:t>Lord</a:t>
            </a:r>
            <a:r>
              <a:rPr lang="en-US" sz="5800" b="0" i="1" dirty="0">
                <a:solidFill>
                  <a:srgbClr val="000000"/>
                </a:solidFill>
                <a:effectLst/>
                <a:latin typeface="system-ui"/>
              </a:rPr>
              <a:t> your God in vain, for the </a:t>
            </a:r>
            <a:r>
              <a:rPr lang="en-US" sz="5800" b="0" i="1" cap="small" dirty="0">
                <a:solidFill>
                  <a:srgbClr val="000000"/>
                </a:solidFill>
                <a:effectLst/>
                <a:latin typeface="system-ui"/>
              </a:rPr>
              <a:t>Lord</a:t>
            </a:r>
            <a:r>
              <a:rPr lang="en-US" sz="5800" b="0" i="1" dirty="0">
                <a:solidFill>
                  <a:srgbClr val="000000"/>
                </a:solidFill>
                <a:effectLst/>
                <a:latin typeface="system-ui"/>
              </a:rPr>
              <a:t> will not leave him unpunished who takes His name in vain.”</a:t>
            </a:r>
          </a:p>
          <a:p>
            <a:r>
              <a:rPr lang="en-US" sz="3600" dirty="0"/>
              <a:t>Exodus 20:7/Deuteronomy 5:11</a:t>
            </a:r>
          </a:p>
          <a:p>
            <a:endParaRPr lang="en-US" dirty="0"/>
          </a:p>
        </p:txBody>
      </p:sp>
    </p:spTree>
    <p:extLst>
      <p:ext uri="{BB962C8B-B14F-4D97-AF65-F5344CB8AC3E}">
        <p14:creationId xmlns:p14="http://schemas.microsoft.com/office/powerpoint/2010/main" val="50049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259976" y="974166"/>
            <a:ext cx="8674848" cy="5809128"/>
          </a:xfrm>
        </p:spPr>
        <p:txBody>
          <a:bodyPr>
            <a:noAutofit/>
          </a:bodyPr>
          <a:lstStyle/>
          <a:p>
            <a:r>
              <a:rPr lang="en-US" sz="2800" kern="100" dirty="0">
                <a:effectLst/>
                <a:latin typeface="Verdana" panose="020B0604030504040204" pitchFamily="34" charset="0"/>
                <a:ea typeface="Calibri" panose="020F0502020204030204" pitchFamily="34" charset="0"/>
                <a:cs typeface="Times New Roman" panose="02020603050405020304" pitchFamily="18" charset="0"/>
              </a:rPr>
              <a:t>What is “the </a:t>
            </a:r>
            <a:r>
              <a:rPr lang="en-US" sz="2800" b="1" kern="100" dirty="0">
                <a:effectLst/>
                <a:latin typeface="Verdana" panose="020B0604030504040204" pitchFamily="34" charset="0"/>
                <a:ea typeface="Calibri" panose="020F0502020204030204" pitchFamily="34" charset="0"/>
                <a:cs typeface="Times New Roman" panose="02020603050405020304" pitchFamily="18" charset="0"/>
              </a:rPr>
              <a:t>name</a:t>
            </a:r>
            <a:r>
              <a:rPr lang="en-US" sz="2800" kern="100" dirty="0">
                <a:effectLst/>
                <a:latin typeface="Verdana" panose="020B0604030504040204" pitchFamily="34" charset="0"/>
                <a:ea typeface="Calibri" panose="020F0502020204030204" pitchFamily="34" charset="0"/>
                <a:cs typeface="Times New Roman" panose="02020603050405020304" pitchFamily="18" charset="0"/>
              </a:rPr>
              <a:t> of the Lord your God?”</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US" sz="2600" dirty="0">
              <a:solidFill>
                <a:srgbClr val="000000"/>
              </a:solidFill>
              <a:latin typeface="system-ui"/>
            </a:endParaRPr>
          </a:p>
          <a:p>
            <a:pPr algn="l">
              <a:lnSpc>
                <a:spcPct val="107000"/>
              </a:lnSpc>
              <a:spcBef>
                <a:spcPts val="0"/>
              </a:spcBef>
              <a:spcAft>
                <a:spcPts val="800"/>
              </a:spcAft>
            </a:pPr>
            <a:r>
              <a:rPr lang="en-US" sz="2200" kern="100" dirty="0">
                <a:effectLst/>
                <a:latin typeface="Verdana" panose="020B0604030504040204" pitchFamily="34" charset="0"/>
                <a:ea typeface="Calibri" panose="020F0502020204030204" pitchFamily="34" charset="0"/>
                <a:cs typeface="Times New Roman" panose="02020603050405020304" pitchFamily="18" charset="0"/>
              </a:rPr>
              <a:t>Hebrew </a:t>
            </a:r>
            <a:r>
              <a:rPr lang="en-US" sz="2200" kern="100" dirty="0">
                <a:latin typeface="Verdana" panose="020B0604030504040204" pitchFamily="34" charset="0"/>
                <a:ea typeface="Calibri" panose="020F0502020204030204" pitchFamily="34" charset="0"/>
                <a:cs typeface="Times New Roman" panose="02020603050405020304" pitchFamily="18" charset="0"/>
              </a:rPr>
              <a:t>words used in </a:t>
            </a:r>
            <a:r>
              <a:rPr lang="en-US" sz="2200" kern="100" dirty="0">
                <a:effectLst/>
                <a:latin typeface="Verdana" panose="020B0604030504040204" pitchFamily="34" charset="0"/>
                <a:ea typeface="Calibri" panose="020F0502020204030204" pitchFamily="34" charset="0"/>
                <a:cs typeface="Times New Roman" panose="02020603050405020304" pitchFamily="18" charset="0"/>
              </a:rPr>
              <a:t>the Old Testament to identify God:</a:t>
            </a:r>
          </a:p>
          <a:p>
            <a:pPr marL="0" marR="0" algn="l">
              <a:lnSpc>
                <a:spcPct val="107000"/>
              </a:lnSpc>
              <a:spcBef>
                <a:spcPts val="0"/>
              </a:spcBef>
              <a:spcAft>
                <a:spcPts val="800"/>
              </a:spcAft>
            </a:pP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800"/>
              </a:spcAft>
            </a:pPr>
            <a:r>
              <a:rPr lang="en-US" sz="2200" b="1" kern="100" dirty="0">
                <a:effectLst/>
                <a:latin typeface="Verdana" panose="020B0604030504040204" pitchFamily="34" charset="0"/>
                <a:ea typeface="Calibri" panose="020F0502020204030204" pitchFamily="34" charset="0"/>
                <a:cs typeface="Times New Roman" panose="02020603050405020304" pitchFamily="18" charset="0"/>
              </a:rPr>
              <a:t>Elohim: </a:t>
            </a:r>
            <a:r>
              <a:rPr lang="en-US" sz="2200" kern="100" dirty="0">
                <a:effectLst/>
                <a:latin typeface="Verdana" panose="020B0604030504040204" pitchFamily="34" charset="0"/>
                <a:ea typeface="Calibri" panose="020F0502020204030204" pitchFamily="34" charset="0"/>
                <a:cs typeface="Times New Roman" panose="02020603050405020304" pitchFamily="18" charset="0"/>
              </a:rPr>
              <a:t>a plural pronoun, usually translated “God.”</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200" i="1" kern="100" dirty="0">
                <a:effectLst/>
                <a:latin typeface="Verdana" panose="020B0604030504040204" pitchFamily="34" charset="0"/>
                <a:ea typeface="Calibri" panose="020F0502020204030204" pitchFamily="34" charset="0"/>
                <a:cs typeface="Times New Roman" panose="02020603050405020304" pitchFamily="18" charset="0"/>
              </a:rPr>
              <a:t>“In the beginning God created the heavens and the earth.”</a:t>
            </a:r>
            <a:r>
              <a:rPr lang="en-US" sz="2200" kern="100" dirty="0">
                <a:effectLst/>
                <a:latin typeface="Verdana" panose="020B0604030504040204" pitchFamily="34" charset="0"/>
                <a:ea typeface="Calibri" panose="020F0502020204030204" pitchFamily="34" charset="0"/>
                <a:cs typeface="Times New Roman" panose="02020603050405020304" pitchFamily="18" charset="0"/>
              </a:rPr>
              <a:t> (Genesis 1:1)</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800"/>
              </a:spcAft>
            </a:pPr>
            <a:r>
              <a:rPr lang="en-US" sz="2200" b="1" kern="100" dirty="0">
                <a:effectLst/>
                <a:latin typeface="Verdana" panose="020B0604030504040204" pitchFamily="34" charset="0"/>
                <a:ea typeface="Calibri" panose="020F0502020204030204" pitchFamily="34" charset="0"/>
                <a:cs typeface="Times New Roman" panose="02020603050405020304" pitchFamily="18" charset="0"/>
              </a:rPr>
              <a:t>Adonai:</a:t>
            </a:r>
            <a:r>
              <a:rPr lang="en-US" sz="2200" kern="100" dirty="0">
                <a:effectLst/>
                <a:latin typeface="Verdana" panose="020B0604030504040204" pitchFamily="34" charset="0"/>
                <a:ea typeface="Calibri" panose="020F0502020204030204" pitchFamily="34" charset="0"/>
                <a:cs typeface="Times New Roman" panose="02020603050405020304" pitchFamily="18" charset="0"/>
              </a:rPr>
              <a:t> a plural pronoun, meaning master or ruler, usually translated “Lord.”</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200" i="1" dirty="0">
                <a:effectLst/>
                <a:latin typeface="Verdana" panose="020B0604030504040204" pitchFamily="34" charset="0"/>
                <a:ea typeface="Calibri" panose="020F0502020204030204" pitchFamily="34" charset="0"/>
                <a:cs typeface="Times New Roman" panose="02020603050405020304" pitchFamily="18" charset="0"/>
              </a:rPr>
              <a:t>“Abram said, ‘O Lord God, what will You give me, since I am childless, and the heir of my house is Eliezer of Damascus?’”</a:t>
            </a:r>
            <a:r>
              <a:rPr lang="en-US" sz="2200" dirty="0">
                <a:effectLst/>
                <a:latin typeface="Verdana" panose="020B0604030504040204" pitchFamily="34" charset="0"/>
                <a:ea typeface="Calibri" panose="020F0502020204030204" pitchFamily="34" charset="0"/>
                <a:cs typeface="Times New Roman" panose="02020603050405020304" pitchFamily="18" charset="0"/>
              </a:rPr>
              <a:t> (Genesis 15:2)</a:t>
            </a:r>
            <a:endParaRPr lang="en-US" sz="2200" dirty="0">
              <a:solidFill>
                <a:srgbClr val="000000"/>
              </a:solidFill>
              <a:latin typeface="system-ui"/>
            </a:endParaRPr>
          </a:p>
        </p:txBody>
      </p:sp>
    </p:spTree>
    <p:extLst>
      <p:ext uri="{BB962C8B-B14F-4D97-AF65-F5344CB8AC3E}">
        <p14:creationId xmlns:p14="http://schemas.microsoft.com/office/powerpoint/2010/main" val="4272109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0" nodeType="after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259976" y="974166"/>
            <a:ext cx="8674848" cy="5809128"/>
          </a:xfrm>
        </p:spPr>
        <p:txBody>
          <a:bodyPr>
            <a:noAutofit/>
          </a:bodyPr>
          <a:lstStyle/>
          <a:p>
            <a:r>
              <a:rPr lang="en-US" sz="2800" kern="100" dirty="0">
                <a:effectLst/>
                <a:latin typeface="Verdana" panose="020B0604030504040204" pitchFamily="34" charset="0"/>
                <a:ea typeface="Verdana" panose="020B0604030504040204" pitchFamily="34" charset="0"/>
                <a:cs typeface="Times New Roman" panose="02020603050405020304" pitchFamily="18" charset="0"/>
              </a:rPr>
              <a:t>What is “the </a:t>
            </a:r>
            <a:r>
              <a:rPr lang="en-US" sz="2800" b="1" kern="100" dirty="0">
                <a:effectLst/>
                <a:latin typeface="Verdana" panose="020B0604030504040204" pitchFamily="34" charset="0"/>
                <a:ea typeface="Verdana" panose="020B0604030504040204" pitchFamily="34" charset="0"/>
                <a:cs typeface="Times New Roman" panose="02020603050405020304" pitchFamily="18" charset="0"/>
              </a:rPr>
              <a:t>name</a:t>
            </a:r>
            <a:r>
              <a:rPr lang="en-US" sz="2800" kern="100" dirty="0">
                <a:effectLst/>
                <a:latin typeface="Verdana" panose="020B0604030504040204" pitchFamily="34" charset="0"/>
                <a:ea typeface="Verdana" panose="020B0604030504040204" pitchFamily="34" charset="0"/>
                <a:cs typeface="Times New Roman" panose="02020603050405020304" pitchFamily="18" charset="0"/>
              </a:rPr>
              <a:t> of the Lord your God?”</a:t>
            </a:r>
          </a:p>
          <a:p>
            <a:pPr algn="l"/>
            <a:endParaRPr lang="en-US" sz="1800" dirty="0">
              <a:solidFill>
                <a:srgbClr val="000000"/>
              </a:solidFill>
              <a:latin typeface="Verdana" panose="020B0604030504040204" pitchFamily="34" charset="0"/>
              <a:ea typeface="Verdana" panose="020B0604030504040204" pitchFamily="34" charset="0"/>
            </a:endParaRPr>
          </a:p>
          <a:p>
            <a:pPr algn="l">
              <a:lnSpc>
                <a:spcPct val="107000"/>
              </a:lnSpc>
              <a:spcBef>
                <a:spcPts val="0"/>
              </a:spcBef>
              <a:spcAft>
                <a:spcPts val="800"/>
              </a:spcAft>
            </a:pPr>
            <a:r>
              <a:rPr lang="en-US" sz="2200" kern="100" dirty="0">
                <a:effectLst/>
                <a:latin typeface="Verdana" panose="020B0604030504040204" pitchFamily="34" charset="0"/>
                <a:ea typeface="Verdana" panose="020B0604030504040204" pitchFamily="34" charset="0"/>
                <a:cs typeface="Times New Roman" panose="02020603050405020304" pitchFamily="18" charset="0"/>
              </a:rPr>
              <a:t>Hebrew </a:t>
            </a:r>
            <a:r>
              <a:rPr lang="en-US" sz="2200" kern="100" dirty="0">
                <a:latin typeface="Verdana" panose="020B0604030504040204" pitchFamily="34" charset="0"/>
                <a:ea typeface="Verdana" panose="020B0604030504040204" pitchFamily="34" charset="0"/>
                <a:cs typeface="Times New Roman" panose="02020603050405020304" pitchFamily="18" charset="0"/>
              </a:rPr>
              <a:t>words used in </a:t>
            </a:r>
            <a:r>
              <a:rPr lang="en-US" sz="2200" kern="100" dirty="0">
                <a:effectLst/>
                <a:latin typeface="Verdana" panose="020B0604030504040204" pitchFamily="34" charset="0"/>
                <a:ea typeface="Verdana" panose="020B0604030504040204" pitchFamily="34" charset="0"/>
                <a:cs typeface="Times New Roman" panose="02020603050405020304" pitchFamily="18" charset="0"/>
              </a:rPr>
              <a:t>the Old Testament to identify God:</a:t>
            </a:r>
          </a:p>
          <a:p>
            <a:pPr algn="l">
              <a:lnSpc>
                <a:spcPct val="107000"/>
              </a:lnSpc>
              <a:spcBef>
                <a:spcPts val="0"/>
              </a:spcBef>
              <a:spcAft>
                <a:spcPts val="800"/>
              </a:spcAft>
            </a:pPr>
            <a:endParaRPr lang="en-US" sz="800" kern="100" dirty="0">
              <a:effectLst/>
              <a:latin typeface="Verdana" panose="020B0604030504040204" pitchFamily="34" charset="0"/>
              <a:ea typeface="Verdana" panose="020B0604030504040204" pitchFamily="34" charset="0"/>
              <a:cs typeface="Times New Roman" panose="02020603050405020304" pitchFamily="18" charset="0"/>
            </a:endParaRPr>
          </a:p>
          <a:p>
            <a:pPr algn="l">
              <a:lnSpc>
                <a:spcPct val="107000"/>
              </a:lnSpc>
              <a:spcBef>
                <a:spcPts val="0"/>
              </a:spcBef>
              <a:spcAft>
                <a:spcPts val="800"/>
              </a:spcAft>
            </a:pPr>
            <a:r>
              <a:rPr lang="en-US" sz="2200" b="1" kern="100" dirty="0">
                <a:effectLst/>
                <a:latin typeface="Verdana" panose="020B0604030504040204" pitchFamily="34" charset="0"/>
                <a:ea typeface="Verdana" panose="020B0604030504040204" pitchFamily="34" charset="0"/>
                <a:cs typeface="Times New Roman" panose="02020603050405020304" pitchFamily="18" charset="0"/>
              </a:rPr>
              <a:t>El Shaddai</a:t>
            </a:r>
            <a:r>
              <a:rPr lang="en-US" sz="2200" kern="100" dirty="0">
                <a:effectLst/>
                <a:latin typeface="Verdana" panose="020B0604030504040204" pitchFamily="34" charset="0"/>
                <a:ea typeface="Verdana" panose="020B0604030504040204" pitchFamily="34" charset="0"/>
                <a:cs typeface="Times New Roman" panose="02020603050405020304" pitchFamily="18" charset="0"/>
              </a:rPr>
              <a:t> (</a:t>
            </a:r>
            <a:r>
              <a:rPr lang="en-US" sz="2200" kern="100" dirty="0">
                <a:latin typeface="Verdana" panose="020B0604030504040204" pitchFamily="34" charset="0"/>
                <a:ea typeface="Verdana" panose="020B0604030504040204" pitchFamily="34" charset="0"/>
                <a:cs typeface="Times New Roman" panose="02020603050405020304" pitchFamily="18" charset="0"/>
              </a:rPr>
              <a:t>translated “God Almighty”)</a:t>
            </a:r>
            <a:endParaRPr lang="en-US" sz="2200" kern="100" dirty="0">
              <a:effectLst/>
              <a:latin typeface="Verdana" panose="020B0604030504040204" pitchFamily="34" charset="0"/>
              <a:ea typeface="Verdana" panose="020B0604030504040204" pitchFamily="34" charset="0"/>
              <a:cs typeface="Times New Roman" panose="02020603050405020304" pitchFamily="18" charset="0"/>
            </a:endParaRPr>
          </a:p>
          <a:p>
            <a:pPr marL="0" marR="0">
              <a:lnSpc>
                <a:spcPct val="107000"/>
              </a:lnSpc>
              <a:spcBef>
                <a:spcPts val="0"/>
              </a:spcBef>
              <a:spcAft>
                <a:spcPts val="800"/>
              </a:spcAft>
            </a:pPr>
            <a:r>
              <a:rPr lang="en-US" sz="2200" i="1" kern="100" dirty="0">
                <a:solidFill>
                  <a:srgbClr val="000000"/>
                </a:solidFill>
                <a:effectLst/>
                <a:latin typeface="Verdana" panose="020B0604030504040204" pitchFamily="34" charset="0"/>
                <a:ea typeface="Verdana" panose="020B0604030504040204" pitchFamily="34" charset="0"/>
                <a:cs typeface="Segoe UI" panose="020B0502040204020203" pitchFamily="34" charset="0"/>
              </a:rPr>
              <a:t>“Now when Abram was ninety-nine years old, the </a:t>
            </a:r>
            <a:r>
              <a:rPr lang="en-US" sz="2200" i="1" kern="100" cap="small" dirty="0">
                <a:solidFill>
                  <a:srgbClr val="000000"/>
                </a:solidFill>
                <a:effectLst/>
                <a:latin typeface="Verdana" panose="020B0604030504040204" pitchFamily="34" charset="0"/>
                <a:ea typeface="Verdana" panose="020B0604030504040204" pitchFamily="34" charset="0"/>
                <a:cs typeface="Segoe UI" panose="020B0502040204020203" pitchFamily="34" charset="0"/>
              </a:rPr>
              <a:t>Lord</a:t>
            </a:r>
            <a:r>
              <a:rPr lang="en-US" sz="2200" i="1" kern="100" dirty="0">
                <a:solidFill>
                  <a:srgbClr val="000000"/>
                </a:solidFill>
                <a:effectLst/>
                <a:latin typeface="Verdana" panose="020B0604030504040204" pitchFamily="34" charset="0"/>
                <a:ea typeface="Verdana" panose="020B0604030504040204" pitchFamily="34" charset="0"/>
                <a:cs typeface="Segoe UI" panose="020B0502040204020203" pitchFamily="34" charset="0"/>
              </a:rPr>
              <a:t> appeared to Abram and said to him, ‘I am God Almighty; Walk before Me, and be blameless …’</a:t>
            </a:r>
            <a:r>
              <a:rPr lang="en-US" sz="2200" i="1" kern="100" dirty="0">
                <a:effectLst/>
                <a:latin typeface="Verdana" panose="020B0604030504040204" pitchFamily="34" charset="0"/>
                <a:ea typeface="Verdana" panose="020B0604030504040204" pitchFamily="34" charset="0"/>
                <a:cs typeface="Times New Roman" panose="02020603050405020304" pitchFamily="18" charset="0"/>
              </a:rPr>
              <a:t>”</a:t>
            </a:r>
            <a:r>
              <a:rPr lang="en-US" sz="2200" kern="100" dirty="0">
                <a:solidFill>
                  <a:srgbClr val="000000"/>
                </a:solidFill>
                <a:effectLst/>
                <a:latin typeface="Verdana" panose="020B0604030504040204" pitchFamily="34" charset="0"/>
                <a:ea typeface="Verdana" panose="020B0604030504040204" pitchFamily="34" charset="0"/>
                <a:cs typeface="Segoe UI" panose="020B0502040204020203" pitchFamily="34" charset="0"/>
              </a:rPr>
              <a:t> (Genesis 17:1)</a:t>
            </a:r>
            <a:endParaRPr lang="en-US" sz="2200" kern="100" dirty="0">
              <a:effectLst/>
              <a:latin typeface="Verdana" panose="020B0604030504040204" pitchFamily="34" charset="0"/>
              <a:ea typeface="Verdana" panose="020B0604030504040204" pitchFamily="34" charset="0"/>
              <a:cs typeface="Times New Roman" panose="02020603050405020304" pitchFamily="18" charset="0"/>
            </a:endParaRPr>
          </a:p>
          <a:p>
            <a:pPr marL="0" marR="0" algn="l">
              <a:lnSpc>
                <a:spcPct val="107000"/>
              </a:lnSpc>
              <a:spcBef>
                <a:spcPts val="0"/>
              </a:spcBef>
              <a:spcAft>
                <a:spcPts val="800"/>
              </a:spcAft>
            </a:pPr>
            <a:r>
              <a:rPr lang="en-US" sz="2200" b="1" kern="100" dirty="0">
                <a:effectLst/>
                <a:latin typeface="Verdana" panose="020B0604030504040204" pitchFamily="34" charset="0"/>
                <a:ea typeface="Verdana" panose="020B0604030504040204" pitchFamily="34" charset="0"/>
                <a:cs typeface="Times New Roman" panose="02020603050405020304" pitchFamily="18" charset="0"/>
              </a:rPr>
              <a:t>YHWH</a:t>
            </a:r>
            <a:r>
              <a:rPr lang="en-US" sz="2200" kern="100" dirty="0">
                <a:effectLst/>
                <a:latin typeface="Verdana" panose="020B0604030504040204" pitchFamily="34" charset="0"/>
                <a:ea typeface="Verdana" panose="020B0604030504040204" pitchFamily="34" charset="0"/>
                <a:cs typeface="Times New Roman" panose="02020603050405020304" pitchFamily="18" charset="0"/>
              </a:rPr>
              <a:t> (meaning “I Am,” the name God gave to Moses, translated “</a:t>
            </a:r>
            <a:r>
              <a:rPr lang="en-US" sz="2200" kern="100" cap="small"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Lord</a:t>
            </a:r>
            <a:r>
              <a:rPr lang="en-US" sz="2200" kern="100" dirty="0">
                <a:effectLst/>
                <a:latin typeface="Verdana" panose="020B0604030504040204" pitchFamily="34" charset="0"/>
                <a:ea typeface="Verdana" panose="020B0604030504040204" pitchFamily="34" charset="0"/>
                <a:cs typeface="Times New Roman" panose="02020603050405020304" pitchFamily="18" charset="0"/>
              </a:rPr>
              <a:t>,” “Jehovah” or “Yahweh”)</a:t>
            </a:r>
          </a:p>
          <a:p>
            <a:pPr marL="0" marR="0">
              <a:lnSpc>
                <a:spcPct val="107000"/>
              </a:lnSpc>
              <a:spcBef>
                <a:spcPts val="0"/>
              </a:spcBef>
              <a:spcAft>
                <a:spcPts val="800"/>
              </a:spcAft>
            </a:pPr>
            <a:r>
              <a:rPr lang="en-US" sz="2200" kern="100" dirty="0">
                <a:effectLst/>
                <a:latin typeface="Verdana" panose="020B0604030504040204" pitchFamily="34" charset="0"/>
                <a:ea typeface="Verdana" panose="020B0604030504040204" pitchFamily="34" charset="0"/>
                <a:cs typeface="Times New Roman" panose="02020603050405020304" pitchFamily="18" charset="0"/>
              </a:rPr>
              <a:t> </a:t>
            </a:r>
            <a:r>
              <a:rPr lang="en-US" sz="2200" i="1" kern="100" dirty="0">
                <a:effectLst/>
                <a:latin typeface="Verdana" panose="020B0604030504040204" pitchFamily="34" charset="0"/>
                <a:ea typeface="Verdana" panose="020B0604030504040204" pitchFamily="34" charset="0"/>
                <a:cs typeface="Times New Roman" panose="02020603050405020304" pitchFamily="18" charset="0"/>
              </a:rPr>
              <a:t>“These are the generations of the heavens and the earth when they were created, in the day that Yahweh God made earth and heaven.”</a:t>
            </a:r>
            <a:r>
              <a:rPr lang="en-US" sz="2200" kern="100" dirty="0">
                <a:effectLst/>
                <a:latin typeface="Verdana" panose="020B0604030504040204" pitchFamily="34" charset="0"/>
                <a:ea typeface="Verdana" panose="020B0604030504040204" pitchFamily="34" charset="0"/>
                <a:cs typeface="Times New Roman" panose="02020603050405020304" pitchFamily="18" charset="0"/>
              </a:rPr>
              <a:t> (Genesis 2:4 - LSB)</a:t>
            </a:r>
          </a:p>
        </p:txBody>
      </p:sp>
    </p:spTree>
    <p:extLst>
      <p:ext uri="{BB962C8B-B14F-4D97-AF65-F5344CB8AC3E}">
        <p14:creationId xmlns:p14="http://schemas.microsoft.com/office/powerpoint/2010/main" val="2735332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259976" y="974166"/>
            <a:ext cx="8674848" cy="5809128"/>
          </a:xfrm>
        </p:spPr>
        <p:txBody>
          <a:bodyPr>
            <a:noAutofit/>
          </a:bodyPr>
          <a:lstStyle/>
          <a:p>
            <a:pPr>
              <a:lnSpc>
                <a:spcPct val="107000"/>
              </a:lnSpc>
              <a:spcBef>
                <a:spcPts val="0"/>
              </a:spcBef>
              <a:spcAft>
                <a:spcPts val="800"/>
              </a:spcAft>
            </a:pPr>
            <a:r>
              <a:rPr lang="en-US" sz="2200" i="1" dirty="0">
                <a:effectLst/>
                <a:latin typeface="Verdana" panose="020B0604030504040204" pitchFamily="34" charset="0"/>
                <a:ea typeface="Calibri" panose="020F0502020204030204" pitchFamily="34" charset="0"/>
                <a:cs typeface="Times New Roman" panose="02020603050405020304" pitchFamily="18" charset="0"/>
              </a:rPr>
              <a:t>“Then Moses said to God, ‘Behold, I am about to come to the sons of Israel, and I will say to them, “The God of your fathers has sent me to you.” And they will say to me, “What is His name?” What shall I say to them?’ And God said to Moses, ‘I AM WHO I AM’; and He said, ‘Thus you shall say to the sons of Israel, “</a:t>
            </a:r>
            <a:r>
              <a:rPr lang="en-US" sz="2200" b="1" i="1" dirty="0">
                <a:effectLst/>
                <a:latin typeface="Verdana" panose="020B0604030504040204" pitchFamily="34" charset="0"/>
                <a:ea typeface="Calibri" panose="020F0502020204030204" pitchFamily="34" charset="0"/>
                <a:cs typeface="Times New Roman" panose="02020603050405020304" pitchFamily="18" charset="0"/>
              </a:rPr>
              <a:t>I AM </a:t>
            </a:r>
            <a:r>
              <a:rPr lang="en-US" sz="2200" i="1" dirty="0">
                <a:effectLst/>
                <a:latin typeface="Verdana" panose="020B0604030504040204" pitchFamily="34" charset="0"/>
                <a:ea typeface="Calibri" panose="020F0502020204030204" pitchFamily="34" charset="0"/>
                <a:cs typeface="Times New Roman" panose="02020603050405020304" pitchFamily="18" charset="0"/>
              </a:rPr>
              <a:t>has sent me to you.”’ And God furthermore said to Moses, ‘Thus you shall say to the sons of Israel, “Yahweh, the God of your fathers, the God of Abraham, the God of Isaac, and the God of Jacob, has sent me to you.” This is My name forever, and this is My memorial-name from generation to generation. Go and gather the elders of Israel together and say to them, “Yahweh, the God of your fathers, the God of Abraham, Isaac, and Jacob, has appeared to me, saying, ‘I indeed care about you and what has been done to you in Egypt.’” </a:t>
            </a:r>
            <a:r>
              <a:rPr lang="en-US" sz="2200" dirty="0">
                <a:effectLst/>
                <a:latin typeface="Verdana" panose="020B0604030504040204" pitchFamily="34" charset="0"/>
                <a:ea typeface="Calibri" panose="020F0502020204030204" pitchFamily="34" charset="0"/>
                <a:cs typeface="Times New Roman" panose="02020603050405020304" pitchFamily="18" charset="0"/>
              </a:rPr>
              <a:t>(Exodus 3:13-16 - LSB)</a:t>
            </a:r>
            <a:endParaRPr lang="en-US" sz="2200" kern="100"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669077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259976" y="974166"/>
            <a:ext cx="8674848" cy="5809128"/>
          </a:xfrm>
        </p:spPr>
        <p:txBody>
          <a:bodyPr>
            <a:noAutofit/>
          </a:bodyPr>
          <a:lstStyle/>
          <a:p>
            <a:r>
              <a:rPr lang="en-US" sz="2800" kern="100" dirty="0">
                <a:effectLst/>
                <a:latin typeface="Verdana" panose="020B0604030504040204" pitchFamily="34" charset="0"/>
                <a:ea typeface="Verdana" panose="020B0604030504040204" pitchFamily="34" charset="0"/>
                <a:cs typeface="Times New Roman" panose="02020603050405020304" pitchFamily="18" charset="0"/>
              </a:rPr>
              <a:t>What is “the </a:t>
            </a:r>
            <a:r>
              <a:rPr lang="en-US" sz="2800" b="1" kern="100" dirty="0">
                <a:effectLst/>
                <a:latin typeface="Verdana" panose="020B0604030504040204" pitchFamily="34" charset="0"/>
                <a:ea typeface="Verdana" panose="020B0604030504040204" pitchFamily="34" charset="0"/>
                <a:cs typeface="Times New Roman" panose="02020603050405020304" pitchFamily="18" charset="0"/>
              </a:rPr>
              <a:t>name</a:t>
            </a:r>
            <a:r>
              <a:rPr lang="en-US" sz="2800" kern="100" dirty="0">
                <a:effectLst/>
                <a:latin typeface="Verdana" panose="020B0604030504040204" pitchFamily="34" charset="0"/>
                <a:ea typeface="Verdana" panose="020B0604030504040204" pitchFamily="34" charset="0"/>
                <a:cs typeface="Times New Roman" panose="02020603050405020304" pitchFamily="18" charset="0"/>
              </a:rPr>
              <a:t> of the Lord your God?”</a:t>
            </a:r>
          </a:p>
          <a:p>
            <a:pPr marL="0" marR="0">
              <a:lnSpc>
                <a:spcPct val="107000"/>
              </a:lnSpc>
              <a:spcBef>
                <a:spcPts val="0"/>
              </a:spcBef>
              <a:spcAft>
                <a:spcPts val="800"/>
              </a:spcAft>
            </a:pPr>
            <a:endParaRPr lang="en-US" sz="800" i="1" kern="100" dirty="0">
              <a:effectLst/>
              <a:latin typeface="Verdana" panose="020B0604030504040204" pitchFamily="34" charset="0"/>
              <a:ea typeface="Calibri" panose="020F0502020204030204" pitchFamily="34" charset="0"/>
              <a:cs typeface="Times New Roman" panose="02020603050405020304" pitchFamily="18" charset="0"/>
            </a:endParaRPr>
          </a:p>
          <a:p>
            <a:pPr algn="l"/>
            <a:r>
              <a:rPr lang="en-US" sz="2200" dirty="0">
                <a:solidFill>
                  <a:srgbClr val="000000"/>
                </a:solidFill>
                <a:latin typeface="Verdana" panose="020B0604030504040204" pitchFamily="34" charset="0"/>
                <a:ea typeface="Verdana" panose="020B0604030504040204" pitchFamily="34" charset="0"/>
              </a:rPr>
              <a:t>Isaiah prophesied of the coming of Christ and His name:</a:t>
            </a:r>
          </a:p>
          <a:p>
            <a:r>
              <a:rPr lang="en-US" sz="2200" i="1" dirty="0">
                <a:solidFill>
                  <a:srgbClr val="000000"/>
                </a:solidFill>
                <a:latin typeface="Verdana" panose="020B0604030504040204" pitchFamily="34" charset="0"/>
                <a:ea typeface="Verdana" panose="020B0604030504040204" pitchFamily="34" charset="0"/>
              </a:rPr>
              <a:t>“For a child will be born to us, a son will be given to us; And the government will rest on His shoulders; And His name will be called Wonderful Counselor, Mighty God, Eternal Father, Prince of Peace.” </a:t>
            </a:r>
            <a:r>
              <a:rPr lang="en-US" sz="2200" dirty="0">
                <a:solidFill>
                  <a:srgbClr val="000000"/>
                </a:solidFill>
                <a:latin typeface="Verdana" panose="020B0604030504040204" pitchFamily="34" charset="0"/>
                <a:ea typeface="Verdana" panose="020B0604030504040204" pitchFamily="34" charset="0"/>
              </a:rPr>
              <a:t>(Isaiah 9:6)</a:t>
            </a:r>
          </a:p>
          <a:p>
            <a:endParaRPr lang="en-US" sz="2200" i="1" dirty="0">
              <a:solidFill>
                <a:srgbClr val="000000"/>
              </a:solidFill>
              <a:latin typeface="Verdana" panose="020B0604030504040204" pitchFamily="34" charset="0"/>
              <a:ea typeface="Verdana" panose="020B0604030504040204" pitchFamily="34" charset="0"/>
            </a:endParaRPr>
          </a:p>
          <a:p>
            <a:r>
              <a:rPr lang="en-US" sz="2200" i="1" dirty="0">
                <a:solidFill>
                  <a:srgbClr val="000000"/>
                </a:solidFill>
                <a:latin typeface="Verdana" panose="020B0604030504040204" pitchFamily="34" charset="0"/>
                <a:ea typeface="Verdana" panose="020B0604030504040204" pitchFamily="34" charset="0"/>
              </a:rPr>
              <a:t>“Therefore the Lord Himself will give you a sign: Behold, a virgin will be with child and bear a son, and she will call His name Immanuel.” </a:t>
            </a:r>
            <a:r>
              <a:rPr lang="en-US" sz="2200" dirty="0">
                <a:solidFill>
                  <a:srgbClr val="000000"/>
                </a:solidFill>
                <a:latin typeface="Verdana" panose="020B0604030504040204" pitchFamily="34" charset="0"/>
                <a:ea typeface="Verdana" panose="020B0604030504040204" pitchFamily="34" charset="0"/>
              </a:rPr>
              <a:t>(Isaiah 7:14)</a:t>
            </a:r>
            <a:endParaRPr lang="en-US" sz="2200" i="1" dirty="0">
              <a:solidFill>
                <a:srgbClr val="000000"/>
              </a:solidFill>
              <a:latin typeface="Verdana" panose="020B0604030504040204" pitchFamily="34" charset="0"/>
              <a:ea typeface="Verdana" panose="020B0604030504040204" pitchFamily="34" charset="0"/>
            </a:endParaRPr>
          </a:p>
          <a:p>
            <a:endParaRPr lang="en-US" sz="2200" i="1" dirty="0">
              <a:solidFill>
                <a:srgbClr val="000000"/>
              </a:solidFill>
              <a:latin typeface="Verdana" panose="020B0604030504040204" pitchFamily="34" charset="0"/>
              <a:ea typeface="Verdana" panose="020B0604030504040204" pitchFamily="34" charset="0"/>
            </a:endParaRPr>
          </a:p>
          <a:p>
            <a:pPr algn="l"/>
            <a:r>
              <a:rPr lang="en-US" sz="2200" dirty="0">
                <a:solidFill>
                  <a:srgbClr val="000000"/>
                </a:solidFill>
                <a:latin typeface="Verdana" panose="020B0604030504040204" pitchFamily="34" charset="0"/>
                <a:ea typeface="Verdana" panose="020B0604030504040204" pitchFamily="34" charset="0"/>
              </a:rPr>
              <a:t>Jesus claimed the name of God:</a:t>
            </a:r>
          </a:p>
          <a:p>
            <a:r>
              <a:rPr lang="en-US" sz="2200" i="1" dirty="0">
                <a:solidFill>
                  <a:srgbClr val="000000"/>
                </a:solidFill>
                <a:latin typeface="Verdana" panose="020B0604030504040204" pitchFamily="34" charset="0"/>
                <a:ea typeface="Verdana" panose="020B0604030504040204" pitchFamily="34" charset="0"/>
              </a:rPr>
              <a:t>“Jesus said to them, ‘Truly, truly, I say to you, before Abraham was born, I am.’” </a:t>
            </a:r>
            <a:r>
              <a:rPr lang="en-US" sz="2200" dirty="0">
                <a:solidFill>
                  <a:srgbClr val="000000"/>
                </a:solidFill>
                <a:latin typeface="Verdana" panose="020B0604030504040204" pitchFamily="34" charset="0"/>
                <a:ea typeface="Verdana" panose="020B0604030504040204" pitchFamily="34" charset="0"/>
              </a:rPr>
              <a:t>(John 8:58)</a:t>
            </a:r>
          </a:p>
          <a:p>
            <a:endParaRPr lang="en-US" sz="2200" i="1" dirty="0">
              <a:solidFill>
                <a:srgbClr val="0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08743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9DF3-5B5C-A867-C3D4-F65E5E4F80EB}"/>
              </a:ext>
            </a:extLst>
          </p:cNvPr>
          <p:cNvSpPr>
            <a:spLocks noGrp="1"/>
          </p:cNvSpPr>
          <p:nvPr>
            <p:ph type="ctrTitle"/>
          </p:nvPr>
        </p:nvSpPr>
        <p:spPr>
          <a:xfrm>
            <a:off x="259976" y="126676"/>
            <a:ext cx="8426824" cy="784130"/>
          </a:xfrm>
        </p:spPr>
        <p:txBody>
          <a:bodyPr>
            <a:normAutofit fontScale="90000"/>
          </a:bodyPr>
          <a:lstStyle/>
          <a:p>
            <a:r>
              <a:rPr lang="en-US" dirty="0">
                <a:latin typeface="+mn-lt"/>
              </a:rPr>
              <a:t>THE THIRD COMMANDMENT</a:t>
            </a:r>
            <a:endParaRPr lang="en-US" b="1" dirty="0">
              <a:latin typeface="+mn-lt"/>
            </a:endParaRPr>
          </a:p>
        </p:txBody>
      </p:sp>
      <p:sp>
        <p:nvSpPr>
          <p:cNvPr id="3" name="Subtitle 2">
            <a:extLst>
              <a:ext uri="{FF2B5EF4-FFF2-40B4-BE49-F238E27FC236}">
                <a16:creationId xmlns:a16="http://schemas.microsoft.com/office/drawing/2014/main" id="{259FD3E1-559B-3170-4EA3-D6851C853319}"/>
              </a:ext>
            </a:extLst>
          </p:cNvPr>
          <p:cNvSpPr>
            <a:spLocks noGrp="1"/>
          </p:cNvSpPr>
          <p:nvPr>
            <p:ph type="subTitle" idx="1"/>
          </p:nvPr>
        </p:nvSpPr>
        <p:spPr>
          <a:xfrm>
            <a:off x="259976" y="974166"/>
            <a:ext cx="8674848" cy="5809128"/>
          </a:xfrm>
        </p:spPr>
        <p:txBody>
          <a:bodyPr>
            <a:noAutofit/>
          </a:bodyPr>
          <a:lstStyle/>
          <a:p>
            <a:r>
              <a:rPr lang="en-US" sz="2800" kern="100" dirty="0">
                <a:effectLst/>
                <a:latin typeface="Verdana" panose="020B0604030504040204" pitchFamily="34" charset="0"/>
                <a:ea typeface="Verdana" panose="020B0604030504040204" pitchFamily="34" charset="0"/>
                <a:cs typeface="Times New Roman" panose="02020603050405020304" pitchFamily="18" charset="0"/>
              </a:rPr>
              <a:t>What is “the </a:t>
            </a:r>
            <a:r>
              <a:rPr lang="en-US" sz="2800" b="1" kern="100" dirty="0">
                <a:effectLst/>
                <a:latin typeface="Verdana" panose="020B0604030504040204" pitchFamily="34" charset="0"/>
                <a:ea typeface="Verdana" panose="020B0604030504040204" pitchFamily="34" charset="0"/>
                <a:cs typeface="Times New Roman" panose="02020603050405020304" pitchFamily="18" charset="0"/>
              </a:rPr>
              <a:t>name</a:t>
            </a:r>
            <a:r>
              <a:rPr lang="en-US" sz="2800" kern="100" dirty="0">
                <a:effectLst/>
                <a:latin typeface="Verdana" panose="020B0604030504040204" pitchFamily="34" charset="0"/>
                <a:ea typeface="Verdana" panose="020B0604030504040204" pitchFamily="34" charset="0"/>
                <a:cs typeface="Times New Roman" panose="02020603050405020304" pitchFamily="18" charset="0"/>
              </a:rPr>
              <a:t> of the Lord your God?”</a:t>
            </a:r>
          </a:p>
          <a:p>
            <a:pPr marL="0" marR="0">
              <a:lnSpc>
                <a:spcPct val="107000"/>
              </a:lnSpc>
              <a:spcBef>
                <a:spcPts val="0"/>
              </a:spcBef>
              <a:spcAft>
                <a:spcPts val="800"/>
              </a:spcAft>
            </a:pPr>
            <a:endParaRPr lang="en-US" sz="800" i="1" kern="100" dirty="0">
              <a:effectLst/>
              <a:latin typeface="Verdana" panose="020B0604030504040204" pitchFamily="34" charset="0"/>
              <a:ea typeface="Calibri" panose="020F0502020204030204" pitchFamily="34" charset="0"/>
              <a:cs typeface="Times New Roman" panose="02020603050405020304" pitchFamily="18" charset="0"/>
            </a:endParaRPr>
          </a:p>
          <a:p>
            <a:pPr algn="l"/>
            <a:r>
              <a:rPr lang="en-US" sz="2200" dirty="0">
                <a:solidFill>
                  <a:srgbClr val="000000"/>
                </a:solidFill>
                <a:latin typeface="Verdana" panose="020B0604030504040204" pitchFamily="34" charset="0"/>
                <a:ea typeface="Verdana" panose="020B0604030504040204" pitchFamily="34" charset="0"/>
              </a:rPr>
              <a:t>Jesus understood His identity as “I AM” and communicated it to His disciples in a way they could believe: </a:t>
            </a:r>
          </a:p>
          <a:p>
            <a:pPr algn="l"/>
            <a:endParaRPr lang="en-US" sz="2200" dirty="0">
              <a:solidFill>
                <a:srgbClr val="000000"/>
              </a:solidFill>
              <a:latin typeface="Verdana" panose="020B0604030504040204" pitchFamily="34" charset="0"/>
              <a:ea typeface="Verdana" panose="020B0604030504040204" pitchFamily="34" charset="0"/>
            </a:endParaRPr>
          </a:p>
          <a:p>
            <a:r>
              <a:rPr lang="en-US" sz="2200" i="1" dirty="0">
                <a:solidFill>
                  <a:srgbClr val="000000"/>
                </a:solidFill>
                <a:latin typeface="Verdana" panose="020B0604030504040204" pitchFamily="34" charset="0"/>
                <a:ea typeface="Verdana" panose="020B0604030504040204" pitchFamily="34" charset="0"/>
              </a:rPr>
              <a:t>“</a:t>
            </a:r>
            <a:r>
              <a:rPr lang="en-US" sz="2200" b="1" i="1" dirty="0">
                <a:solidFill>
                  <a:srgbClr val="000000"/>
                </a:solidFill>
                <a:latin typeface="Verdana" panose="020B0604030504040204" pitchFamily="34" charset="0"/>
                <a:ea typeface="Verdana" panose="020B0604030504040204" pitchFamily="34" charset="0"/>
              </a:rPr>
              <a:t>I am </a:t>
            </a:r>
            <a:r>
              <a:rPr lang="en-US" sz="2200" i="1" dirty="0">
                <a:solidFill>
                  <a:srgbClr val="000000"/>
                </a:solidFill>
                <a:latin typeface="Verdana" panose="020B0604030504040204" pitchFamily="34" charset="0"/>
                <a:ea typeface="Verdana" panose="020B0604030504040204" pitchFamily="34" charset="0"/>
              </a:rPr>
              <a:t>the bread of life” </a:t>
            </a:r>
            <a:r>
              <a:rPr lang="en-US" sz="2200" dirty="0">
                <a:solidFill>
                  <a:srgbClr val="000000"/>
                </a:solidFill>
                <a:latin typeface="Verdana" panose="020B0604030504040204" pitchFamily="34" charset="0"/>
                <a:ea typeface="Verdana" panose="020B0604030504040204" pitchFamily="34" charset="0"/>
              </a:rPr>
              <a:t>(John 6:35, 41, 48, 51)</a:t>
            </a:r>
          </a:p>
          <a:p>
            <a:r>
              <a:rPr lang="en-US" sz="2200" i="1" dirty="0">
                <a:solidFill>
                  <a:srgbClr val="000000"/>
                </a:solidFill>
                <a:latin typeface="Verdana" panose="020B0604030504040204" pitchFamily="34" charset="0"/>
                <a:ea typeface="Verdana" panose="020B0604030504040204" pitchFamily="34" charset="0"/>
              </a:rPr>
              <a:t> “</a:t>
            </a:r>
            <a:r>
              <a:rPr lang="en-US" sz="2200" b="1" i="1" dirty="0">
                <a:solidFill>
                  <a:srgbClr val="000000"/>
                </a:solidFill>
                <a:latin typeface="Verdana" panose="020B0604030504040204" pitchFamily="34" charset="0"/>
                <a:ea typeface="Verdana" panose="020B0604030504040204" pitchFamily="34" charset="0"/>
              </a:rPr>
              <a:t>I am </a:t>
            </a:r>
            <a:r>
              <a:rPr lang="en-US" sz="2200" i="1" dirty="0">
                <a:solidFill>
                  <a:srgbClr val="000000"/>
                </a:solidFill>
                <a:latin typeface="Verdana" panose="020B0604030504040204" pitchFamily="34" charset="0"/>
                <a:ea typeface="Verdana" panose="020B0604030504040204" pitchFamily="34" charset="0"/>
              </a:rPr>
              <a:t>the light of the world” </a:t>
            </a:r>
            <a:r>
              <a:rPr lang="en-US" sz="2200" dirty="0">
                <a:solidFill>
                  <a:srgbClr val="000000"/>
                </a:solidFill>
                <a:latin typeface="Verdana" panose="020B0604030504040204" pitchFamily="34" charset="0"/>
                <a:ea typeface="Verdana" panose="020B0604030504040204" pitchFamily="34" charset="0"/>
              </a:rPr>
              <a:t>(John 8:12)</a:t>
            </a:r>
          </a:p>
          <a:p>
            <a:r>
              <a:rPr lang="en-US" sz="2200" i="1" dirty="0">
                <a:solidFill>
                  <a:srgbClr val="000000"/>
                </a:solidFill>
                <a:latin typeface="Verdana" panose="020B0604030504040204" pitchFamily="34" charset="0"/>
                <a:ea typeface="Verdana" panose="020B0604030504040204" pitchFamily="34" charset="0"/>
              </a:rPr>
              <a:t>“</a:t>
            </a:r>
            <a:r>
              <a:rPr lang="en-US" sz="2200" b="1" i="1" dirty="0">
                <a:solidFill>
                  <a:srgbClr val="000000"/>
                </a:solidFill>
                <a:latin typeface="Verdana" panose="020B0604030504040204" pitchFamily="34" charset="0"/>
                <a:ea typeface="Verdana" panose="020B0604030504040204" pitchFamily="34" charset="0"/>
              </a:rPr>
              <a:t>I am </a:t>
            </a:r>
            <a:r>
              <a:rPr lang="en-US" sz="2200" i="1" dirty="0">
                <a:solidFill>
                  <a:srgbClr val="000000"/>
                </a:solidFill>
                <a:latin typeface="Verdana" panose="020B0604030504040204" pitchFamily="34" charset="0"/>
                <a:ea typeface="Verdana" panose="020B0604030504040204" pitchFamily="34" charset="0"/>
              </a:rPr>
              <a:t>the door of the sheep” </a:t>
            </a:r>
            <a:r>
              <a:rPr lang="en-US" sz="2200" dirty="0">
                <a:solidFill>
                  <a:srgbClr val="000000"/>
                </a:solidFill>
                <a:latin typeface="Verdana" panose="020B0604030504040204" pitchFamily="34" charset="0"/>
                <a:ea typeface="Verdana" panose="020B0604030504040204" pitchFamily="34" charset="0"/>
              </a:rPr>
              <a:t>(John 10:7, 9)</a:t>
            </a:r>
          </a:p>
          <a:p>
            <a:r>
              <a:rPr lang="en-US" sz="2200" i="1" dirty="0">
                <a:solidFill>
                  <a:srgbClr val="000000"/>
                </a:solidFill>
                <a:latin typeface="Verdana" panose="020B0604030504040204" pitchFamily="34" charset="0"/>
                <a:ea typeface="Verdana" panose="020B0604030504040204" pitchFamily="34" charset="0"/>
              </a:rPr>
              <a:t>“</a:t>
            </a:r>
            <a:r>
              <a:rPr lang="en-US" sz="2200" b="1" i="1" dirty="0">
                <a:solidFill>
                  <a:srgbClr val="000000"/>
                </a:solidFill>
                <a:latin typeface="Verdana" panose="020B0604030504040204" pitchFamily="34" charset="0"/>
                <a:ea typeface="Verdana" panose="020B0604030504040204" pitchFamily="34" charset="0"/>
              </a:rPr>
              <a:t>I am </a:t>
            </a:r>
            <a:r>
              <a:rPr lang="en-US" sz="2200" i="1" dirty="0">
                <a:solidFill>
                  <a:srgbClr val="000000"/>
                </a:solidFill>
                <a:latin typeface="Verdana" panose="020B0604030504040204" pitchFamily="34" charset="0"/>
                <a:ea typeface="Verdana" panose="020B0604030504040204" pitchFamily="34" charset="0"/>
              </a:rPr>
              <a:t>the resurrection and the life” </a:t>
            </a:r>
            <a:r>
              <a:rPr lang="en-US" sz="2200" dirty="0">
                <a:solidFill>
                  <a:srgbClr val="000000"/>
                </a:solidFill>
                <a:latin typeface="Verdana" panose="020B0604030504040204" pitchFamily="34" charset="0"/>
                <a:ea typeface="Verdana" panose="020B0604030504040204" pitchFamily="34" charset="0"/>
              </a:rPr>
              <a:t>(John 11:25)</a:t>
            </a:r>
          </a:p>
          <a:p>
            <a:r>
              <a:rPr lang="en-US" sz="2200" i="1" dirty="0">
                <a:solidFill>
                  <a:srgbClr val="000000"/>
                </a:solidFill>
                <a:latin typeface="Verdana" panose="020B0604030504040204" pitchFamily="34" charset="0"/>
                <a:ea typeface="Verdana" panose="020B0604030504040204" pitchFamily="34" charset="0"/>
              </a:rPr>
              <a:t>“</a:t>
            </a:r>
            <a:r>
              <a:rPr lang="en-US" sz="2200" b="1" i="1" dirty="0">
                <a:solidFill>
                  <a:srgbClr val="000000"/>
                </a:solidFill>
                <a:latin typeface="Verdana" panose="020B0604030504040204" pitchFamily="34" charset="0"/>
                <a:ea typeface="Verdana" panose="020B0604030504040204" pitchFamily="34" charset="0"/>
              </a:rPr>
              <a:t>I am </a:t>
            </a:r>
            <a:r>
              <a:rPr lang="en-US" sz="2200" i="1" dirty="0">
                <a:solidFill>
                  <a:srgbClr val="000000"/>
                </a:solidFill>
                <a:latin typeface="Verdana" panose="020B0604030504040204" pitchFamily="34" charset="0"/>
                <a:ea typeface="Verdana" panose="020B0604030504040204" pitchFamily="34" charset="0"/>
              </a:rPr>
              <a:t>the good shepherd” </a:t>
            </a:r>
            <a:r>
              <a:rPr lang="en-US" sz="2200" dirty="0">
                <a:solidFill>
                  <a:srgbClr val="000000"/>
                </a:solidFill>
                <a:latin typeface="Verdana" panose="020B0604030504040204" pitchFamily="34" charset="0"/>
                <a:ea typeface="Verdana" panose="020B0604030504040204" pitchFamily="34" charset="0"/>
              </a:rPr>
              <a:t>(John 10:11, 14) </a:t>
            </a:r>
          </a:p>
          <a:p>
            <a:r>
              <a:rPr lang="en-US" sz="2200" i="1" dirty="0">
                <a:solidFill>
                  <a:srgbClr val="000000"/>
                </a:solidFill>
                <a:latin typeface="Verdana" panose="020B0604030504040204" pitchFamily="34" charset="0"/>
                <a:ea typeface="Verdana" panose="020B0604030504040204" pitchFamily="34" charset="0"/>
              </a:rPr>
              <a:t>“</a:t>
            </a:r>
            <a:r>
              <a:rPr lang="en-US" sz="2200" b="1" i="1" dirty="0">
                <a:solidFill>
                  <a:srgbClr val="000000"/>
                </a:solidFill>
                <a:latin typeface="Verdana" panose="020B0604030504040204" pitchFamily="34" charset="0"/>
                <a:ea typeface="Verdana" panose="020B0604030504040204" pitchFamily="34" charset="0"/>
              </a:rPr>
              <a:t>I am </a:t>
            </a:r>
            <a:r>
              <a:rPr lang="en-US" sz="2200" i="1" dirty="0">
                <a:solidFill>
                  <a:srgbClr val="000000"/>
                </a:solidFill>
                <a:latin typeface="Verdana" panose="020B0604030504040204" pitchFamily="34" charset="0"/>
                <a:ea typeface="Verdana" panose="020B0604030504040204" pitchFamily="34" charset="0"/>
              </a:rPr>
              <a:t>the way, the truth, and the life” </a:t>
            </a:r>
            <a:r>
              <a:rPr lang="en-US" sz="2200" dirty="0">
                <a:solidFill>
                  <a:srgbClr val="000000"/>
                </a:solidFill>
                <a:latin typeface="Verdana" panose="020B0604030504040204" pitchFamily="34" charset="0"/>
                <a:ea typeface="Verdana" panose="020B0604030504040204" pitchFamily="34" charset="0"/>
              </a:rPr>
              <a:t>(John 14:6) </a:t>
            </a:r>
          </a:p>
          <a:p>
            <a:r>
              <a:rPr lang="en-US" sz="2200" i="1" dirty="0">
                <a:solidFill>
                  <a:srgbClr val="000000"/>
                </a:solidFill>
                <a:latin typeface="Verdana" panose="020B0604030504040204" pitchFamily="34" charset="0"/>
                <a:ea typeface="Verdana" panose="020B0604030504040204" pitchFamily="34" charset="0"/>
              </a:rPr>
              <a:t>“</a:t>
            </a:r>
            <a:r>
              <a:rPr lang="en-US" sz="2200" b="1" i="1" dirty="0">
                <a:solidFill>
                  <a:srgbClr val="000000"/>
                </a:solidFill>
                <a:latin typeface="Verdana" panose="020B0604030504040204" pitchFamily="34" charset="0"/>
                <a:ea typeface="Verdana" panose="020B0604030504040204" pitchFamily="34" charset="0"/>
              </a:rPr>
              <a:t>I am </a:t>
            </a:r>
            <a:r>
              <a:rPr lang="en-US" sz="2200" i="1" dirty="0">
                <a:solidFill>
                  <a:srgbClr val="000000"/>
                </a:solidFill>
                <a:latin typeface="Verdana" panose="020B0604030504040204" pitchFamily="34" charset="0"/>
                <a:ea typeface="Verdana" panose="020B0604030504040204" pitchFamily="34" charset="0"/>
              </a:rPr>
              <a:t>the true vine” </a:t>
            </a:r>
            <a:r>
              <a:rPr lang="en-US" sz="2200" dirty="0">
                <a:solidFill>
                  <a:srgbClr val="000000"/>
                </a:solidFill>
                <a:latin typeface="Verdana" panose="020B0604030504040204" pitchFamily="34" charset="0"/>
                <a:ea typeface="Verdana" panose="020B0604030504040204" pitchFamily="34" charset="0"/>
              </a:rPr>
              <a:t>(John 15:1, 5) </a:t>
            </a:r>
          </a:p>
        </p:txBody>
      </p:sp>
    </p:spTree>
    <p:extLst>
      <p:ext uri="{BB962C8B-B14F-4D97-AF65-F5344CB8AC3E}">
        <p14:creationId xmlns:p14="http://schemas.microsoft.com/office/powerpoint/2010/main" val="77799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782</TotalTime>
  <Words>3401</Words>
  <Application>Microsoft Office PowerPoint</Application>
  <PresentationFormat>On-screen Show (4:3)</PresentationFormat>
  <Paragraphs>215</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Calibri Light</vt:lpstr>
      <vt:lpstr>system-ui</vt:lpstr>
      <vt:lpstr>Verdana</vt:lpstr>
      <vt:lpstr>Office Theme</vt:lpstr>
      <vt:lpstr>THE THIRD COMMANDMENT</vt:lpstr>
      <vt:lpstr>THE 10 COMMANDMENTS</vt:lpstr>
      <vt:lpstr>PowerPoint Presentation</vt:lpstr>
      <vt:lpstr>Let us consider THE THIRD COMMANDMENT</vt:lpstr>
      <vt:lpstr>THE THIRD COMMANDMENT</vt:lpstr>
      <vt:lpstr>THE THIRD COMMANDMENT</vt:lpstr>
      <vt:lpstr>THE THIRD COMMANDMENT</vt:lpstr>
      <vt:lpstr>THE THIRD COMMANDMENT</vt:lpstr>
      <vt:lpstr>THE THIRD COMMANDMENT</vt:lpstr>
      <vt:lpstr>THE THIRD COMMANDMENT</vt:lpstr>
      <vt:lpstr>THE THIRD COMMANDMENT</vt:lpstr>
      <vt:lpstr>THE THIRD COMMANDMENT</vt:lpstr>
      <vt:lpstr>THE THIRD COMMANDMENT</vt:lpstr>
      <vt:lpstr>THE THIRD COMMANDMENT</vt:lpstr>
      <vt:lpstr>THE THIRD COMMANDMENT</vt:lpstr>
      <vt:lpstr>THE THIRD COMMANDMENT</vt:lpstr>
      <vt:lpstr>THE THIRD COMMANDMENT</vt:lpstr>
      <vt:lpstr>THE THIRD COMMANDMENT</vt:lpstr>
      <vt:lpstr>THE THIRD COMMANDMENT</vt:lpstr>
      <vt:lpstr>THE THIRD COMMANDMENT</vt:lpstr>
      <vt:lpstr>THE THIRD COMMANDMENT</vt:lpstr>
      <vt:lpstr>THE THIRD COMMANDMENT</vt:lpstr>
      <vt:lpstr>THE THIRD COMMANDMENT</vt:lpstr>
      <vt:lpstr>THE THIRD COMMANDMENT</vt:lpstr>
      <vt:lpstr>THE THIRD COMMANDMENT</vt:lpstr>
      <vt:lpstr>THE THIRD COMMANDMENT</vt:lpstr>
      <vt:lpstr>THE THIRD COMMANDMENT</vt:lpstr>
      <vt:lpstr>THE THIRD COMMANDMENT</vt:lpstr>
      <vt:lpstr>THE THIRD COMMANDMENT</vt:lpstr>
      <vt:lpstr>HOW TO BE SAVED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THIRD COMMANDMENT</dc:title>
  <dc:creator>Childs, Randall</dc:creator>
  <cp:lastModifiedBy>Richard Lidh</cp:lastModifiedBy>
  <cp:revision>4</cp:revision>
  <cp:lastPrinted>2023-07-16T06:38:24Z</cp:lastPrinted>
  <dcterms:created xsi:type="dcterms:W3CDTF">2023-07-15T15:28:41Z</dcterms:created>
  <dcterms:modified xsi:type="dcterms:W3CDTF">2023-07-16T06:38:47Z</dcterms:modified>
</cp:coreProperties>
</file>